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8"/>
  </p:notesMasterIdLst>
  <p:handoutMasterIdLst>
    <p:handoutMasterId r:id="rId19"/>
  </p:handoutMasterIdLst>
  <p:sldIdLst>
    <p:sldId id="292" r:id="rId5"/>
    <p:sldId id="291" r:id="rId6"/>
    <p:sldId id="305" r:id="rId7"/>
    <p:sldId id="297" r:id="rId8"/>
    <p:sldId id="298" r:id="rId9"/>
    <p:sldId id="300" r:id="rId10"/>
    <p:sldId id="301" r:id="rId11"/>
    <p:sldId id="306" r:id="rId12"/>
    <p:sldId id="302" r:id="rId13"/>
    <p:sldId id="303" r:id="rId14"/>
    <p:sldId id="304" r:id="rId15"/>
    <p:sldId id="299" r:id="rId16"/>
    <p:sldId id="293" r:id="rId1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A13D"/>
    <a:srgbClr val="F3E068"/>
    <a:srgbClr val="CA4937"/>
    <a:srgbClr val="A5C1E7"/>
    <a:srgbClr val="BCC29F"/>
    <a:srgbClr val="FF3F01"/>
    <a:srgbClr val="00FF00"/>
    <a:srgbClr val="59A2AE"/>
    <a:srgbClr val="1E5082"/>
    <a:srgbClr val="E98B0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103" autoAdjust="0"/>
    <p:restoredTop sz="94639" autoAdjust="0"/>
  </p:normalViewPr>
  <p:slideViewPr>
    <p:cSldViewPr snapToGrid="0">
      <p:cViewPr>
        <p:scale>
          <a:sx n="90" d="100"/>
          <a:sy n="90" d="100"/>
        </p:scale>
        <p:origin x="-1146" y="-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80391B-DB47-074A-9DB2-D788AE2E2167}" type="doc">
      <dgm:prSet loTypeId="urn:microsoft.com/office/officeart/2005/8/layout/process1" loCatId="" qsTypeId="urn:microsoft.com/office/officeart/2005/8/quickstyle/simple1" qsCatId="simple" csTypeId="urn:microsoft.com/office/officeart/2005/8/colors/colorful5" csCatId="colorful" phldr="1"/>
      <dgm:spPr/>
    </dgm:pt>
    <dgm:pt modelId="{AFE952A4-D756-5440-B756-1CD7A074CF89}">
      <dgm:prSet phldrT="[Testo]"/>
      <dgm:spPr/>
      <dgm:t>
        <a:bodyPr/>
        <a:lstStyle/>
        <a:p>
          <a:r>
            <a:rPr lang="it-IT" dirty="0">
              <a:latin typeface="Charter Roman" panose="02040503050506020203" pitchFamily="18" charset="0"/>
            </a:rPr>
            <a:t>Percorso multidisciplinare </a:t>
          </a:r>
          <a:r>
            <a:rPr lang="it-IT" dirty="0" err="1">
              <a:latin typeface="Charter Roman" panose="02040503050506020203" pitchFamily="18" charset="0"/>
            </a:rPr>
            <a:t>dietistico</a:t>
          </a:r>
          <a:r>
            <a:rPr lang="it-IT" dirty="0">
              <a:latin typeface="Charter Roman" panose="02040503050506020203" pitchFamily="18" charset="0"/>
            </a:rPr>
            <a:t> e psicologico</a:t>
          </a:r>
        </a:p>
      </dgm:t>
    </dgm:pt>
    <dgm:pt modelId="{74E361BC-7961-C249-8912-D0FD9BC5CCD5}" type="parTrans" cxnId="{8C76E319-CE5A-C34B-AC95-582212054E81}">
      <dgm:prSet/>
      <dgm:spPr/>
      <dgm:t>
        <a:bodyPr/>
        <a:lstStyle/>
        <a:p>
          <a:endParaRPr lang="it-IT">
            <a:latin typeface="Charter Roman" panose="02040503050506020203" pitchFamily="18" charset="0"/>
          </a:endParaRPr>
        </a:p>
      </dgm:t>
    </dgm:pt>
    <dgm:pt modelId="{BEFBF99B-B4D3-C647-8EFC-939B23AA3F3B}" type="sibTrans" cxnId="{8C76E319-CE5A-C34B-AC95-582212054E81}">
      <dgm:prSet/>
      <dgm:spPr/>
      <dgm:t>
        <a:bodyPr/>
        <a:lstStyle/>
        <a:p>
          <a:endParaRPr lang="it-IT">
            <a:latin typeface="Charter Roman" panose="02040503050506020203" pitchFamily="18" charset="0"/>
          </a:endParaRPr>
        </a:p>
      </dgm:t>
    </dgm:pt>
    <dgm:pt modelId="{0B6DB5DB-BBC5-7F4F-AB45-9325B51A93F8}">
      <dgm:prSet phldrT="[Testo]"/>
      <dgm:spPr/>
      <dgm:t>
        <a:bodyPr/>
        <a:lstStyle/>
        <a:p>
          <a:r>
            <a:rPr lang="it-IT" dirty="0">
              <a:latin typeface="Charter Roman" panose="02040503050506020203" pitchFamily="18" charset="0"/>
            </a:rPr>
            <a:t>Posizionamento Pallone Intragastrico (TEST?)</a:t>
          </a:r>
        </a:p>
      </dgm:t>
    </dgm:pt>
    <dgm:pt modelId="{528207EC-C349-E94E-BDE5-21DA69FBF800}" type="parTrans" cxnId="{A550B00A-1620-ED41-862A-13D761F1D4E9}">
      <dgm:prSet/>
      <dgm:spPr/>
      <dgm:t>
        <a:bodyPr/>
        <a:lstStyle/>
        <a:p>
          <a:endParaRPr lang="it-IT">
            <a:latin typeface="Charter Roman" panose="02040503050506020203" pitchFamily="18" charset="0"/>
          </a:endParaRPr>
        </a:p>
      </dgm:t>
    </dgm:pt>
    <dgm:pt modelId="{FAA0DEA9-0327-B740-BEEA-31488CFCD467}" type="sibTrans" cxnId="{A550B00A-1620-ED41-862A-13D761F1D4E9}">
      <dgm:prSet/>
      <dgm:spPr/>
      <dgm:t>
        <a:bodyPr/>
        <a:lstStyle/>
        <a:p>
          <a:endParaRPr lang="it-IT">
            <a:latin typeface="Charter Roman" panose="02040503050506020203" pitchFamily="18" charset="0"/>
          </a:endParaRPr>
        </a:p>
      </dgm:t>
    </dgm:pt>
    <dgm:pt modelId="{043A1352-7F93-EC47-A35F-A0354EB22526}">
      <dgm:prSet phldrT="[Testo]"/>
      <dgm:spPr/>
      <dgm:t>
        <a:bodyPr/>
        <a:lstStyle/>
        <a:p>
          <a:r>
            <a:rPr lang="it-IT" dirty="0">
              <a:latin typeface="Charter Roman" panose="02040503050506020203" pitchFamily="18" charset="0"/>
            </a:rPr>
            <a:t>Successiva rivalutazione </a:t>
          </a:r>
        </a:p>
      </dgm:t>
    </dgm:pt>
    <dgm:pt modelId="{082207F0-9202-A84A-8CCB-FE0F4F816DEB}" type="parTrans" cxnId="{5D03EFFA-3244-E54F-BAA7-0B1E21BB4AB9}">
      <dgm:prSet/>
      <dgm:spPr/>
      <dgm:t>
        <a:bodyPr/>
        <a:lstStyle/>
        <a:p>
          <a:endParaRPr lang="it-IT">
            <a:latin typeface="Charter Roman" panose="02040503050506020203" pitchFamily="18" charset="0"/>
          </a:endParaRPr>
        </a:p>
      </dgm:t>
    </dgm:pt>
    <dgm:pt modelId="{76EF1232-6EF8-B84A-B41A-02C8FDDF32D1}" type="sibTrans" cxnId="{5D03EFFA-3244-E54F-BAA7-0B1E21BB4AB9}">
      <dgm:prSet/>
      <dgm:spPr/>
      <dgm:t>
        <a:bodyPr/>
        <a:lstStyle/>
        <a:p>
          <a:endParaRPr lang="it-IT">
            <a:latin typeface="Charter Roman" panose="02040503050506020203" pitchFamily="18" charset="0"/>
          </a:endParaRPr>
        </a:p>
      </dgm:t>
    </dgm:pt>
    <dgm:pt modelId="{D9B6BBEB-7B79-A34A-9754-941CEDD28938}" type="pres">
      <dgm:prSet presAssocID="{4580391B-DB47-074A-9DB2-D788AE2E2167}" presName="Name0" presStyleCnt="0">
        <dgm:presLayoutVars>
          <dgm:dir/>
          <dgm:resizeHandles val="exact"/>
        </dgm:presLayoutVars>
      </dgm:prSet>
      <dgm:spPr/>
    </dgm:pt>
    <dgm:pt modelId="{2FB87CE9-5F81-CD41-82CB-89C7B5356ABD}" type="pres">
      <dgm:prSet presAssocID="{AFE952A4-D756-5440-B756-1CD7A074CF8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9D4A797-C871-4D43-8D46-3609003011C3}" type="pres">
      <dgm:prSet presAssocID="{BEFBF99B-B4D3-C647-8EFC-939B23AA3F3B}" presName="sibTrans" presStyleLbl="sibTrans2D1" presStyleIdx="0" presStyleCnt="2"/>
      <dgm:spPr/>
      <dgm:t>
        <a:bodyPr/>
        <a:lstStyle/>
        <a:p>
          <a:endParaRPr lang="it-IT"/>
        </a:p>
      </dgm:t>
    </dgm:pt>
    <dgm:pt modelId="{7AADF83F-D094-E646-ABCC-983EF463CC84}" type="pres">
      <dgm:prSet presAssocID="{BEFBF99B-B4D3-C647-8EFC-939B23AA3F3B}" presName="connectorText" presStyleLbl="sibTrans2D1" presStyleIdx="0" presStyleCnt="2"/>
      <dgm:spPr/>
      <dgm:t>
        <a:bodyPr/>
        <a:lstStyle/>
        <a:p>
          <a:endParaRPr lang="it-IT"/>
        </a:p>
      </dgm:t>
    </dgm:pt>
    <dgm:pt modelId="{898E78D2-6456-304D-82E1-167D03C4F972}" type="pres">
      <dgm:prSet presAssocID="{0B6DB5DB-BBC5-7F4F-AB45-9325B51A93F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DA458EA-87C4-8742-AB75-CD61C0515540}" type="pres">
      <dgm:prSet presAssocID="{FAA0DEA9-0327-B740-BEEA-31488CFCD467}" presName="sibTrans" presStyleLbl="sibTrans2D1" presStyleIdx="1" presStyleCnt="2"/>
      <dgm:spPr/>
      <dgm:t>
        <a:bodyPr/>
        <a:lstStyle/>
        <a:p>
          <a:endParaRPr lang="it-IT"/>
        </a:p>
      </dgm:t>
    </dgm:pt>
    <dgm:pt modelId="{7F8F85C5-993F-E747-A9CF-DFE9BEEC2168}" type="pres">
      <dgm:prSet presAssocID="{FAA0DEA9-0327-B740-BEEA-31488CFCD467}" presName="connectorText" presStyleLbl="sibTrans2D1" presStyleIdx="1" presStyleCnt="2"/>
      <dgm:spPr/>
      <dgm:t>
        <a:bodyPr/>
        <a:lstStyle/>
        <a:p>
          <a:endParaRPr lang="it-IT"/>
        </a:p>
      </dgm:t>
    </dgm:pt>
    <dgm:pt modelId="{6F019C67-158B-3A4A-959C-F2A77A597A33}" type="pres">
      <dgm:prSet presAssocID="{043A1352-7F93-EC47-A35F-A0354EB2252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C76E319-CE5A-C34B-AC95-582212054E81}" srcId="{4580391B-DB47-074A-9DB2-D788AE2E2167}" destId="{AFE952A4-D756-5440-B756-1CD7A074CF89}" srcOrd="0" destOrd="0" parTransId="{74E361BC-7961-C249-8912-D0FD9BC5CCD5}" sibTransId="{BEFBF99B-B4D3-C647-8EFC-939B23AA3F3B}"/>
    <dgm:cxn modelId="{2284CDA1-EEF6-A04F-BE8D-06AA06555FB7}" type="presOf" srcId="{BEFBF99B-B4D3-C647-8EFC-939B23AA3F3B}" destId="{79D4A797-C871-4D43-8D46-3609003011C3}" srcOrd="0" destOrd="0" presId="urn:microsoft.com/office/officeart/2005/8/layout/process1"/>
    <dgm:cxn modelId="{90BE7949-5CD4-8E48-9B9D-40219C6F4D7D}" type="presOf" srcId="{AFE952A4-D756-5440-B756-1CD7A074CF89}" destId="{2FB87CE9-5F81-CD41-82CB-89C7B5356ABD}" srcOrd="0" destOrd="0" presId="urn:microsoft.com/office/officeart/2005/8/layout/process1"/>
    <dgm:cxn modelId="{A550B00A-1620-ED41-862A-13D761F1D4E9}" srcId="{4580391B-DB47-074A-9DB2-D788AE2E2167}" destId="{0B6DB5DB-BBC5-7F4F-AB45-9325B51A93F8}" srcOrd="1" destOrd="0" parTransId="{528207EC-C349-E94E-BDE5-21DA69FBF800}" sibTransId="{FAA0DEA9-0327-B740-BEEA-31488CFCD467}"/>
    <dgm:cxn modelId="{5D03EFFA-3244-E54F-BAA7-0B1E21BB4AB9}" srcId="{4580391B-DB47-074A-9DB2-D788AE2E2167}" destId="{043A1352-7F93-EC47-A35F-A0354EB22526}" srcOrd="2" destOrd="0" parTransId="{082207F0-9202-A84A-8CCB-FE0F4F816DEB}" sibTransId="{76EF1232-6EF8-B84A-B41A-02C8FDDF32D1}"/>
    <dgm:cxn modelId="{E9429200-F010-8640-8CFC-5A00ABD7C8BC}" type="presOf" srcId="{0B6DB5DB-BBC5-7F4F-AB45-9325B51A93F8}" destId="{898E78D2-6456-304D-82E1-167D03C4F972}" srcOrd="0" destOrd="0" presId="urn:microsoft.com/office/officeart/2005/8/layout/process1"/>
    <dgm:cxn modelId="{220717CE-9C1E-3C4B-A594-517E2E3C6A9F}" type="presOf" srcId="{043A1352-7F93-EC47-A35F-A0354EB22526}" destId="{6F019C67-158B-3A4A-959C-F2A77A597A33}" srcOrd="0" destOrd="0" presId="urn:microsoft.com/office/officeart/2005/8/layout/process1"/>
    <dgm:cxn modelId="{11A3FC19-45C4-194F-BB60-BFC6A4BA7769}" type="presOf" srcId="{4580391B-DB47-074A-9DB2-D788AE2E2167}" destId="{D9B6BBEB-7B79-A34A-9754-941CEDD28938}" srcOrd="0" destOrd="0" presId="urn:microsoft.com/office/officeart/2005/8/layout/process1"/>
    <dgm:cxn modelId="{C305C889-E76F-DF49-A214-DA9FBFD8A1BF}" type="presOf" srcId="{FAA0DEA9-0327-B740-BEEA-31488CFCD467}" destId="{7F8F85C5-993F-E747-A9CF-DFE9BEEC2168}" srcOrd="1" destOrd="0" presId="urn:microsoft.com/office/officeart/2005/8/layout/process1"/>
    <dgm:cxn modelId="{305F16C4-C427-724D-BA20-EA0C9EA2B2E4}" type="presOf" srcId="{BEFBF99B-B4D3-C647-8EFC-939B23AA3F3B}" destId="{7AADF83F-D094-E646-ABCC-983EF463CC84}" srcOrd="1" destOrd="0" presId="urn:microsoft.com/office/officeart/2005/8/layout/process1"/>
    <dgm:cxn modelId="{DDA658BA-5586-9147-BA71-4DD2C3A99FD9}" type="presOf" srcId="{FAA0DEA9-0327-B740-BEEA-31488CFCD467}" destId="{0DA458EA-87C4-8742-AB75-CD61C0515540}" srcOrd="0" destOrd="0" presId="urn:microsoft.com/office/officeart/2005/8/layout/process1"/>
    <dgm:cxn modelId="{803C5DBE-7B27-3744-BF4A-DF5ED41AA82D}" type="presParOf" srcId="{D9B6BBEB-7B79-A34A-9754-941CEDD28938}" destId="{2FB87CE9-5F81-CD41-82CB-89C7B5356ABD}" srcOrd="0" destOrd="0" presId="urn:microsoft.com/office/officeart/2005/8/layout/process1"/>
    <dgm:cxn modelId="{7466F27E-2A6A-9348-AC9E-790792DAF7E8}" type="presParOf" srcId="{D9B6BBEB-7B79-A34A-9754-941CEDD28938}" destId="{79D4A797-C871-4D43-8D46-3609003011C3}" srcOrd="1" destOrd="0" presId="urn:microsoft.com/office/officeart/2005/8/layout/process1"/>
    <dgm:cxn modelId="{A0323A1B-BEF3-624F-A69B-599FF141E75F}" type="presParOf" srcId="{79D4A797-C871-4D43-8D46-3609003011C3}" destId="{7AADF83F-D094-E646-ABCC-983EF463CC84}" srcOrd="0" destOrd="0" presId="urn:microsoft.com/office/officeart/2005/8/layout/process1"/>
    <dgm:cxn modelId="{B95B6FC2-FF36-5C4B-871F-FE154F044C86}" type="presParOf" srcId="{D9B6BBEB-7B79-A34A-9754-941CEDD28938}" destId="{898E78D2-6456-304D-82E1-167D03C4F972}" srcOrd="2" destOrd="0" presId="urn:microsoft.com/office/officeart/2005/8/layout/process1"/>
    <dgm:cxn modelId="{C83DFB8A-D049-B646-8D3D-5CE3FC94155A}" type="presParOf" srcId="{D9B6BBEB-7B79-A34A-9754-941CEDD28938}" destId="{0DA458EA-87C4-8742-AB75-CD61C0515540}" srcOrd="3" destOrd="0" presId="urn:microsoft.com/office/officeart/2005/8/layout/process1"/>
    <dgm:cxn modelId="{50E30CFF-A684-5846-AB86-93D139C7B059}" type="presParOf" srcId="{0DA458EA-87C4-8742-AB75-CD61C0515540}" destId="{7F8F85C5-993F-E747-A9CF-DFE9BEEC2168}" srcOrd="0" destOrd="0" presId="urn:microsoft.com/office/officeart/2005/8/layout/process1"/>
    <dgm:cxn modelId="{4F2B19C5-70AC-104E-9E01-6F79EECC3A69}" type="presParOf" srcId="{D9B6BBEB-7B79-A34A-9754-941CEDD28938}" destId="{6F019C67-158B-3A4A-959C-F2A77A597A3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87CE9-5F81-CD41-82CB-89C7B5356ABD}">
      <dsp:nvSpPr>
        <dsp:cNvPr id="0" name=""/>
        <dsp:cNvSpPr/>
      </dsp:nvSpPr>
      <dsp:spPr>
        <a:xfrm>
          <a:off x="7471" y="302961"/>
          <a:ext cx="2233189" cy="13399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latin typeface="Charter Roman" panose="02040503050506020203" pitchFamily="18" charset="0"/>
            </a:rPr>
            <a:t>Percorso multidisciplinare </a:t>
          </a:r>
          <a:r>
            <a:rPr lang="it-IT" sz="1900" kern="1200" dirty="0" err="1">
              <a:latin typeface="Charter Roman" panose="02040503050506020203" pitchFamily="18" charset="0"/>
            </a:rPr>
            <a:t>dietistico</a:t>
          </a:r>
          <a:r>
            <a:rPr lang="it-IT" sz="1900" kern="1200" dirty="0">
              <a:latin typeface="Charter Roman" panose="02040503050506020203" pitchFamily="18" charset="0"/>
            </a:rPr>
            <a:t> e psicologico</a:t>
          </a:r>
          <a:endParaRPr lang="it-IT" sz="1900" kern="1200" dirty="0">
            <a:latin typeface="Charter Roman" panose="02040503050506020203" pitchFamily="18" charset="0"/>
          </a:endParaRPr>
        </a:p>
      </dsp:txBody>
      <dsp:txXfrm>
        <a:off x="46716" y="342206"/>
        <a:ext cx="2154699" cy="1261423"/>
      </dsp:txXfrm>
    </dsp:sp>
    <dsp:sp modelId="{79D4A797-C871-4D43-8D46-3609003011C3}">
      <dsp:nvSpPr>
        <dsp:cNvPr id="0" name=""/>
        <dsp:cNvSpPr/>
      </dsp:nvSpPr>
      <dsp:spPr>
        <a:xfrm>
          <a:off x="2463979" y="696002"/>
          <a:ext cx="473436" cy="5538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>
            <a:latin typeface="Charter Roman" panose="02040503050506020203" pitchFamily="18" charset="0"/>
          </a:endParaRPr>
        </a:p>
      </dsp:txBody>
      <dsp:txXfrm>
        <a:off x="2463979" y="806768"/>
        <a:ext cx="331405" cy="332298"/>
      </dsp:txXfrm>
    </dsp:sp>
    <dsp:sp modelId="{898E78D2-6456-304D-82E1-167D03C4F972}">
      <dsp:nvSpPr>
        <dsp:cNvPr id="0" name=""/>
        <dsp:cNvSpPr/>
      </dsp:nvSpPr>
      <dsp:spPr>
        <a:xfrm>
          <a:off x="3133936" y="302961"/>
          <a:ext cx="2233189" cy="1339913"/>
        </a:xfrm>
        <a:prstGeom prst="roundRect">
          <a:avLst>
            <a:gd name="adj" fmla="val 10000"/>
          </a:avLst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latin typeface="Charter Roman" panose="02040503050506020203" pitchFamily="18" charset="0"/>
            </a:rPr>
            <a:t>Posizionamento Pallone Intragastrico (TEST?)</a:t>
          </a:r>
          <a:endParaRPr lang="it-IT" sz="1900" kern="1200" dirty="0">
            <a:latin typeface="Charter Roman" panose="02040503050506020203" pitchFamily="18" charset="0"/>
          </a:endParaRPr>
        </a:p>
      </dsp:txBody>
      <dsp:txXfrm>
        <a:off x="3173181" y="342206"/>
        <a:ext cx="2154699" cy="1261423"/>
      </dsp:txXfrm>
    </dsp:sp>
    <dsp:sp modelId="{0DA458EA-87C4-8742-AB75-CD61C0515540}">
      <dsp:nvSpPr>
        <dsp:cNvPr id="0" name=""/>
        <dsp:cNvSpPr/>
      </dsp:nvSpPr>
      <dsp:spPr>
        <a:xfrm>
          <a:off x="5590444" y="696002"/>
          <a:ext cx="473436" cy="5538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>
            <a:latin typeface="Charter Roman" panose="02040503050506020203" pitchFamily="18" charset="0"/>
          </a:endParaRPr>
        </a:p>
      </dsp:txBody>
      <dsp:txXfrm>
        <a:off x="5590444" y="806768"/>
        <a:ext cx="331405" cy="332298"/>
      </dsp:txXfrm>
    </dsp:sp>
    <dsp:sp modelId="{6F019C67-158B-3A4A-959C-F2A77A597A33}">
      <dsp:nvSpPr>
        <dsp:cNvPr id="0" name=""/>
        <dsp:cNvSpPr/>
      </dsp:nvSpPr>
      <dsp:spPr>
        <a:xfrm>
          <a:off x="6260401" y="302961"/>
          <a:ext cx="2233189" cy="1339913"/>
        </a:xfrm>
        <a:prstGeom prst="roundRect">
          <a:avLst>
            <a:gd name="adj" fmla="val 1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latin typeface="Charter Roman" panose="02040503050506020203" pitchFamily="18" charset="0"/>
            </a:rPr>
            <a:t>Successiva rivalutazione </a:t>
          </a:r>
          <a:endParaRPr lang="it-IT" sz="1900" kern="1200" dirty="0">
            <a:latin typeface="Charter Roman" panose="02040503050506020203" pitchFamily="18" charset="0"/>
          </a:endParaRPr>
        </a:p>
      </dsp:txBody>
      <dsp:txXfrm>
        <a:off x="6299646" y="342206"/>
        <a:ext cx="2154699" cy="1261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xmlns="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pPr rtl="0"/>
              <a:t>11/03/2024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11/03/2024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xmlns="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pPr rtl="0"/>
              <a:t>11/03/2024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pPr rtl="0"/>
              <a:t>11/03/2024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xmlns="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xmlns="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xmlns="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xmlns="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pPr rtl="0"/>
              <a:t>11/03/2024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pPr rtl="0"/>
              <a:t>11/03/2024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pPr rtl="0"/>
              <a:t>11/03/2024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pPr rtl="0"/>
              <a:t>11/03/2024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pPr rtl="0"/>
              <a:t>11/03/2024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xmlns="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pPr rtl="0"/>
              <a:t>11/03/2024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pPr rtl="0"/>
              <a:t>11/03/2024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pPr rtl="0"/>
              <a:t>11/03/2024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pPr rtl="0"/>
              <a:t>11/03/2024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xmlns="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pPr rtl="0"/>
              <a:t>11/03/2024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pPr rtl="0"/>
              <a:t>11/03/2024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pPr rtl="0"/>
              <a:t>11/03/2024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xmlns="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pPr rtl="0"/>
              <a:t>11/03/2024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xmlns="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pPr rtl="0"/>
              <a:t>11/03/2024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xmlns="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pPr rtl="0"/>
              <a:t>11/03/2024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pPr rtl="0"/>
              <a:t>11/03/2024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pPr rtl="0"/>
              <a:t>11/03/2024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xmlns="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xmlns="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pPr rtl="0"/>
              <a:t>11/03/2024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3530" y="758952"/>
            <a:ext cx="6537960" cy="3227514"/>
          </a:xfrm>
        </p:spPr>
        <p:txBody>
          <a:bodyPr>
            <a:noAutofit/>
          </a:bodyPr>
          <a:lstStyle/>
          <a:p>
            <a:r>
              <a:rPr lang="it-IT" sz="4400" dirty="0">
                <a:latin typeface="Charter Roman" panose="02040503050506020203" pitchFamily="18" charset="0"/>
              </a:rPr>
              <a:t>Obesità, adolescenza, intervento </a:t>
            </a:r>
            <a:r>
              <a:rPr lang="it-IT" sz="4400" dirty="0" err="1">
                <a:latin typeface="Charter Roman" panose="02040503050506020203" pitchFamily="18" charset="0"/>
              </a:rPr>
              <a:t>bariatrico</a:t>
            </a:r>
            <a:r>
              <a:rPr lang="it-IT" sz="4400" dirty="0">
                <a:latin typeface="Charter Roman" panose="02040503050506020203" pitchFamily="18" charset="0"/>
              </a:rPr>
              <a:t>: la scoperta del piacere corporeo e sessuale. </a:t>
            </a:r>
            <a:br>
              <a:rPr lang="it-IT" sz="4400" dirty="0">
                <a:latin typeface="Charter Roman" panose="02040503050506020203" pitchFamily="18" charset="0"/>
              </a:rPr>
            </a:br>
            <a:r>
              <a:rPr lang="it-IT" sz="4400" dirty="0">
                <a:latin typeface="Charter Roman" panose="02040503050506020203" pitchFamily="18" charset="0"/>
              </a:rPr>
              <a:t>Un caso clinico 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600" y="4382770"/>
            <a:ext cx="6420890" cy="1279652"/>
          </a:xfrm>
        </p:spPr>
        <p:txBody>
          <a:bodyPr>
            <a:normAutofit fontScale="92500" lnSpcReduction="20000"/>
          </a:bodyPr>
          <a:lstStyle/>
          <a:p>
            <a:r>
              <a:rPr lang="it-IT" sz="2000" b="1" dirty="0">
                <a:solidFill>
                  <a:srgbClr val="FFC000"/>
                </a:solidFill>
                <a:latin typeface="CHARTER ROMAN" panose="02040503050506020203" pitchFamily="18" charset="0"/>
              </a:rPr>
              <a:t>Dr.ssa Maria lionetti</a:t>
            </a:r>
            <a:r>
              <a:rPr lang="it-IT" sz="2000" b="1" baseline="30000" dirty="0">
                <a:solidFill>
                  <a:srgbClr val="FFC000"/>
                </a:solidFill>
                <a:latin typeface="CHARTER ROMAN" panose="02040503050506020203" pitchFamily="18" charset="0"/>
              </a:rPr>
              <a:t>1</a:t>
            </a:r>
            <a:r>
              <a:rPr lang="it-IT" sz="2000" b="1" dirty="0">
                <a:solidFill>
                  <a:srgbClr val="FFC000"/>
                </a:solidFill>
                <a:latin typeface="CHARTER ROMAN" panose="02040503050506020203" pitchFamily="18" charset="0"/>
              </a:rPr>
              <a:t>, </a:t>
            </a:r>
            <a:br>
              <a:rPr lang="it-IT" sz="2000" b="1" dirty="0">
                <a:solidFill>
                  <a:srgbClr val="FFC000"/>
                </a:solidFill>
                <a:latin typeface="CHARTER ROMAN" panose="02040503050506020203" pitchFamily="18" charset="0"/>
              </a:rPr>
            </a:br>
            <a:r>
              <a:rPr lang="it-IT" sz="2000" b="1" dirty="0">
                <a:solidFill>
                  <a:srgbClr val="FFC000"/>
                </a:solidFill>
                <a:latin typeface="CHARTER ROMAN" panose="02040503050506020203" pitchFamily="18" charset="0"/>
              </a:rPr>
              <a:t>dr.ssa </a:t>
            </a:r>
            <a:r>
              <a:rPr lang="it-IT" sz="2000" b="1" dirty="0" err="1">
                <a:solidFill>
                  <a:srgbClr val="FFC000"/>
                </a:solidFill>
                <a:latin typeface="CHARTER ROMAN" panose="02040503050506020203" pitchFamily="18" charset="0"/>
              </a:rPr>
              <a:t>rita</a:t>
            </a:r>
            <a:r>
              <a:rPr lang="it-IT" sz="2000" b="1" dirty="0">
                <a:solidFill>
                  <a:srgbClr val="FFC000"/>
                </a:solidFill>
                <a:latin typeface="CHARTER ROMAN" panose="02040503050506020203" pitchFamily="18" charset="0"/>
              </a:rPr>
              <a:t> </a:t>
            </a:r>
            <a:r>
              <a:rPr lang="it-IT" sz="2000" b="1" dirty="0" err="1">
                <a:solidFill>
                  <a:srgbClr val="FFC000"/>
                </a:solidFill>
                <a:latin typeface="CHARTER ROMAN" panose="02040503050506020203" pitchFamily="18" charset="0"/>
              </a:rPr>
              <a:t>schiano</a:t>
            </a:r>
            <a:r>
              <a:rPr lang="it-IT" sz="2000" b="1" dirty="0">
                <a:solidFill>
                  <a:srgbClr val="FFC000"/>
                </a:solidFill>
                <a:latin typeface="CHARTER ROMAN" panose="02040503050506020203" pitchFamily="18" charset="0"/>
              </a:rPr>
              <a:t> di cola</a:t>
            </a:r>
            <a:r>
              <a:rPr lang="it-IT" sz="2000" b="1" baseline="-25000" dirty="0">
                <a:solidFill>
                  <a:srgbClr val="FFC000"/>
                </a:solidFill>
                <a:latin typeface="CHARTER ROMAN" panose="02040503050506020203" pitchFamily="18" charset="0"/>
              </a:rPr>
              <a:t>2</a:t>
            </a:r>
          </a:p>
          <a:p>
            <a:r>
              <a:rPr lang="it-IT" sz="2000" b="1" baseline="-25000" dirty="0">
                <a:solidFill>
                  <a:srgbClr val="FFC000"/>
                </a:solidFill>
                <a:latin typeface="CHARTER ROMAN" panose="02040503050506020203" pitchFamily="18" charset="0"/>
              </a:rPr>
              <a:t>1 SERD ASL BENEVENTO 1, CONSULENZE C/O STUDIO DR GIARDIELLO</a:t>
            </a:r>
          </a:p>
          <a:p>
            <a:r>
              <a:rPr lang="it-IT" sz="2000" b="1" baseline="-25000" dirty="0">
                <a:solidFill>
                  <a:srgbClr val="FFC000"/>
                </a:solidFill>
                <a:latin typeface="CHARTER ROMAN" panose="02040503050506020203" pitchFamily="18" charset="0"/>
              </a:rPr>
              <a:t>2 SERVIZIO DIETETICA E NUTRIZIONE, PINETA GRANDE HOSPITAL </a:t>
            </a:r>
          </a:p>
          <a:p>
            <a:endParaRPr lang="it-IT" sz="2000" b="1" dirty="0">
              <a:solidFill>
                <a:srgbClr val="FFC000"/>
              </a:solidFill>
              <a:latin typeface="CHARTER ROMAN" panose="02040503050506020203" pitchFamily="18" charset="0"/>
            </a:endParaRPr>
          </a:p>
          <a:p>
            <a:endParaRPr lang="it-IT" sz="2000" b="1" dirty="0">
              <a:solidFill>
                <a:srgbClr val="FFC000"/>
              </a:solidFill>
              <a:latin typeface="CHARTER ROMAN" panose="02040503050506020203" pitchFamily="18" charset="0"/>
            </a:endParaRPr>
          </a:p>
          <a:p>
            <a:endParaRPr lang="it-IT" sz="2000" b="1" dirty="0">
              <a:solidFill>
                <a:srgbClr val="FFC000"/>
              </a:solidFill>
              <a:latin typeface="CHARTER ROMAN" panose="020405030505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0BB86AE-649F-16C3-DE3B-697E8FC49517}"/>
              </a:ext>
            </a:extLst>
          </p:cNvPr>
          <p:cNvSpPr txBox="1"/>
          <p:nvPr/>
        </p:nvSpPr>
        <p:spPr>
          <a:xfrm>
            <a:off x="4663081" y="2757980"/>
            <a:ext cx="713839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harter Roman" panose="02040503050506020203" pitchFamily="18" charset="0"/>
              </a:rPr>
              <a:t>Da allora, ha continuato il percorso individuale di follow-up, </a:t>
            </a:r>
          </a:p>
          <a:p>
            <a:r>
              <a:rPr lang="it-IT" dirty="0">
                <a:latin typeface="Charter Roman" panose="02040503050506020203" pitchFamily="18" charset="0"/>
              </a:rPr>
              <a:t>inizia a pensare i propri pensieri, ad ascoltare i propri bisogni e desideri. </a:t>
            </a:r>
            <a:r>
              <a:rPr lang="it-IT" b="1" u="sng" dirty="0">
                <a:latin typeface="CHARTER ROMAN" panose="02040503050506020203" pitchFamily="18" charset="0"/>
              </a:rPr>
              <a:t>A chiedersi: «che cos’è il piacere?»</a:t>
            </a:r>
          </a:p>
          <a:p>
            <a:endParaRPr lang="it-IT" b="1" u="sng" dirty="0">
              <a:latin typeface="CHARTER ROMAN" panose="02040503050506020203" pitchFamily="18" charset="0"/>
            </a:endParaRPr>
          </a:p>
          <a:p>
            <a:r>
              <a:rPr lang="it-IT" dirty="0">
                <a:latin typeface="Charter Roman" panose="02040503050506020203" pitchFamily="18" charset="0"/>
              </a:rPr>
              <a:t>S. Inizia a </a:t>
            </a:r>
            <a:r>
              <a:rPr lang="it-IT" b="1" dirty="0">
                <a:latin typeface="Charter Roman" panose="02040503050506020203" pitchFamily="18" charset="0"/>
              </a:rPr>
              <a:t>SENTIRE</a:t>
            </a:r>
            <a:r>
              <a:rPr lang="it-IT" dirty="0">
                <a:latin typeface="Charter Roman" panose="02040503050506020203" pitchFamily="18" charset="0"/>
              </a:rPr>
              <a:t> di abitare un corpo, </a:t>
            </a:r>
            <a:r>
              <a:rPr lang="it-IT" b="1" dirty="0">
                <a:latin typeface="Charter Roman" panose="02040503050506020203" pitchFamily="18" charset="0"/>
              </a:rPr>
              <a:t>IL SUO CORPO</a:t>
            </a:r>
            <a:r>
              <a:rPr lang="it-IT" dirty="0">
                <a:latin typeface="Charter Roman" panose="02040503050506020203" pitchFamily="18" charset="0"/>
              </a:rPr>
              <a:t>. </a:t>
            </a:r>
          </a:p>
          <a:p>
            <a:r>
              <a:rPr lang="it-IT" dirty="0">
                <a:latin typeface="Charter Roman" panose="02040503050506020203" pitchFamily="18" charset="0"/>
              </a:rPr>
              <a:t/>
            </a:r>
            <a:br>
              <a:rPr lang="it-IT" dirty="0">
                <a:latin typeface="Charter Roman" panose="02040503050506020203" pitchFamily="18" charset="0"/>
              </a:rPr>
            </a:br>
            <a:r>
              <a:rPr lang="it-IT" dirty="0">
                <a:latin typeface="Charter Roman" panose="02040503050506020203" pitchFamily="18" charset="0"/>
              </a:rPr>
              <a:t>Lei dirà : «è come traslocare: ora mi sento padrona a casa mia. Il vuoto mi spaventa, ma lo stiamo trasformando in mancanze.»</a:t>
            </a:r>
            <a:br>
              <a:rPr lang="it-IT" dirty="0">
                <a:latin typeface="Charter Roman" panose="02040503050506020203" pitchFamily="18" charset="0"/>
              </a:rPr>
            </a:br>
            <a:endParaRPr lang="it-IT" dirty="0">
              <a:latin typeface="Charter Roman" panose="02040503050506020203" pitchFamily="18" charset="0"/>
            </a:endParaRPr>
          </a:p>
          <a:p>
            <a:r>
              <a:rPr lang="it-IT" dirty="0">
                <a:latin typeface="Charter Roman" panose="02040503050506020203" pitchFamily="18" charset="0"/>
              </a:rPr>
              <a:t>S. avrà il suo primo rapporto sessuale nel </a:t>
            </a:r>
            <a:r>
              <a:rPr lang="it-IT" b="1" dirty="0">
                <a:latin typeface="Charter Roman" panose="02040503050506020203" pitchFamily="18" charset="0"/>
              </a:rPr>
              <a:t>2023</a:t>
            </a:r>
            <a:r>
              <a:rPr lang="it-IT" dirty="0">
                <a:latin typeface="Charter Roman" panose="02040503050506020203" pitchFamily="18" charset="0"/>
              </a:rPr>
              <a:t>, racconta di guardarsi per la prima volta con occhi di una donna adulta non è più perseguitata dallo </a:t>
            </a:r>
            <a:r>
              <a:rPr lang="it-IT" b="1" dirty="0">
                <a:latin typeface="Charter Roman" panose="02040503050506020203" pitchFamily="18" charset="0"/>
              </a:rPr>
              <a:t>sguardo disprezzante</a:t>
            </a:r>
            <a:r>
              <a:rPr lang="it-IT" dirty="0">
                <a:latin typeface="Charter Roman" panose="02040503050506020203" pitchFamily="18" charset="0"/>
              </a:rPr>
              <a:t> della madre, avverte ancora lo sguardo dei genitori rivolto ad una bambina </a:t>
            </a:r>
            <a:r>
              <a:rPr lang="it-IT" b="1" dirty="0">
                <a:latin typeface="CHARTER ROMAN" panose="02040503050506020203" pitchFamily="18" charset="0"/>
              </a:rPr>
              <a:t>obesa</a:t>
            </a:r>
            <a:r>
              <a:rPr lang="it-IT" dirty="0">
                <a:latin typeface="Charter Roman" panose="02040503050506020203" pitchFamily="18" charset="0"/>
              </a:rPr>
              <a:t> ed </a:t>
            </a:r>
            <a:r>
              <a:rPr lang="it-IT" b="1" dirty="0">
                <a:latin typeface="CHARTER ROMAN" panose="02040503050506020203" pitchFamily="18" charset="0"/>
              </a:rPr>
              <a:t>asessuata</a:t>
            </a:r>
            <a:r>
              <a:rPr lang="it-IT" dirty="0">
                <a:latin typeface="Charter Roman" panose="02040503050506020203" pitchFamily="18" charset="0"/>
              </a:rPr>
              <a:t>.</a:t>
            </a:r>
          </a:p>
        </p:txBody>
      </p:sp>
      <p:sp>
        <p:nvSpPr>
          <p:cNvPr id="4" name="Freccia destra 3">
            <a:extLst>
              <a:ext uri="{FF2B5EF4-FFF2-40B4-BE49-F238E27FC236}">
                <a16:creationId xmlns:a16="http://schemas.microsoft.com/office/drawing/2014/main" xmlns="" id="{4FF1B151-FED6-4778-0DE0-BFAC510C8AA2}"/>
              </a:ext>
            </a:extLst>
          </p:cNvPr>
          <p:cNvSpPr/>
          <p:nvPr/>
        </p:nvSpPr>
        <p:spPr>
          <a:xfrm>
            <a:off x="744735" y="763981"/>
            <a:ext cx="10526315" cy="104298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7A0B6CE6-AACA-78A7-A434-05E01C7A3A81}"/>
              </a:ext>
            </a:extLst>
          </p:cNvPr>
          <p:cNvSpPr txBox="1"/>
          <p:nvPr/>
        </p:nvSpPr>
        <p:spPr>
          <a:xfrm>
            <a:off x="919765" y="2757980"/>
            <a:ext cx="28819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Charter Roman" panose="02040503050506020203" pitchFamily="18" charset="0"/>
              </a:rPr>
              <a:t>Intervento di </a:t>
            </a:r>
            <a:r>
              <a:rPr lang="it-IT" b="1" dirty="0">
                <a:latin typeface="Charter Roman" panose="02040503050506020203" pitchFamily="18" charset="0"/>
              </a:rPr>
              <a:t>Sleeve </a:t>
            </a:r>
            <a:r>
              <a:rPr lang="it-IT" b="1" dirty="0" err="1">
                <a:latin typeface="Charter Roman" panose="02040503050506020203" pitchFamily="18" charset="0"/>
              </a:rPr>
              <a:t>Gastrectomy</a:t>
            </a:r>
            <a:r>
              <a:rPr lang="it-IT" b="1" dirty="0">
                <a:latin typeface="Charter Roman" panose="02040503050506020203" pitchFamily="18" charset="0"/>
              </a:rPr>
              <a:t> </a:t>
            </a:r>
            <a:r>
              <a:rPr lang="it-IT" dirty="0">
                <a:latin typeface="Charter Roman" panose="02040503050506020203" pitchFamily="18" charset="0"/>
              </a:rPr>
              <a:t>previa idoneità </a:t>
            </a:r>
            <a:r>
              <a:rPr lang="it-IT" dirty="0" err="1">
                <a:latin typeface="Charter Roman" panose="02040503050506020203" pitchFamily="18" charset="0"/>
              </a:rPr>
              <a:t>dietistica</a:t>
            </a:r>
            <a:r>
              <a:rPr lang="it-IT" dirty="0">
                <a:latin typeface="Charter Roman" panose="02040503050506020203" pitchFamily="18" charset="0"/>
              </a:rPr>
              <a:t> e psicologica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B571E08D-18DB-0769-FA36-500E12AF95BC}"/>
              </a:ext>
            </a:extLst>
          </p:cNvPr>
          <p:cNvSpPr txBox="1"/>
          <p:nvPr/>
        </p:nvSpPr>
        <p:spPr>
          <a:xfrm>
            <a:off x="1119188" y="2131415"/>
            <a:ext cx="1878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latin typeface="Charter Roman" panose="02040503050506020203" pitchFamily="18" charset="0"/>
              </a:rPr>
              <a:t>Settembre 2022</a:t>
            </a:r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B692544D-4954-1F4E-B287-A5801FA4B7C6}"/>
              </a:ext>
            </a:extLst>
          </p:cNvPr>
          <p:cNvSpPr txBox="1"/>
          <p:nvPr/>
        </p:nvSpPr>
        <p:spPr>
          <a:xfrm>
            <a:off x="4663081" y="2131415"/>
            <a:ext cx="51327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latin typeface="Charter Roman" panose="02040503050506020203" pitchFamily="18" charset="0"/>
              </a:rPr>
              <a:t>Da Settembre 2022 a tutt’oggi </a:t>
            </a:r>
            <a:endParaRPr lang="it-IT" b="1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42B8D957-8F5D-C751-8E1B-40FEEF5638D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9765" y="3958309"/>
            <a:ext cx="2078230" cy="283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2226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4D3E19EE-9399-11E7-2451-11ECDF0754DA}"/>
              </a:ext>
            </a:extLst>
          </p:cNvPr>
          <p:cNvSpPr txBox="1"/>
          <p:nvPr/>
        </p:nvSpPr>
        <p:spPr>
          <a:xfrm>
            <a:off x="361950" y="2004208"/>
            <a:ext cx="417195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latin typeface="CHARTER ROMAN" panose="02040503050506020203" pitchFamily="18" charset="0"/>
              </a:rPr>
              <a:t>SISTEMA FAMILIARE</a:t>
            </a:r>
            <a:r>
              <a:rPr lang="it-IT" dirty="0">
                <a:latin typeface="Charter Roman" panose="02040503050506020203" pitchFamily="18" charset="0"/>
              </a:rPr>
              <a:t>: invischiamento, iperprotettività, emotività e </a:t>
            </a:r>
            <a:r>
              <a:rPr lang="it-IT" dirty="0" err="1">
                <a:latin typeface="Charter Roman" panose="02040503050506020203" pitchFamily="18" charset="0"/>
              </a:rPr>
              <a:t>conflittività</a:t>
            </a:r>
            <a:r>
              <a:rPr lang="it-IT" dirty="0">
                <a:latin typeface="Charter Roman" panose="02040503050506020203" pitchFamily="18" charset="0"/>
              </a:rPr>
              <a:t> inespresse. RIGIDA ADESIONE AL »DOVERE» DA PARTE DELLA MADRE, CHE NEL PRIVATO NON ABBANDONA LA DIVISA LAVORATIVA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A6C382AD-023E-F0D8-B957-DA60F528706A}"/>
              </a:ext>
            </a:extLst>
          </p:cNvPr>
          <p:cNvSpPr txBox="1"/>
          <p:nvPr/>
        </p:nvSpPr>
        <p:spPr>
          <a:xfrm>
            <a:off x="7786687" y="2004208"/>
            <a:ext cx="417195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latin typeface="CHARTER ROMAN" panose="02040503050506020203" pitchFamily="18" charset="0"/>
              </a:rPr>
              <a:t>SISTEMA FAMILIARE</a:t>
            </a:r>
            <a:r>
              <a:rPr lang="it-IT" dirty="0">
                <a:latin typeface="Charter Roman" panose="02040503050506020203" pitchFamily="18" charset="0"/>
              </a:rPr>
              <a:t>: continua terapia di coppia c/o altra psicoterapeuta</a:t>
            </a: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xmlns="" id="{28338514-123C-3829-C967-3B7F4AB7E0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4E44F5C7-67F5-969F-6E65-F04C0C688280}"/>
              </a:ext>
            </a:extLst>
          </p:cNvPr>
          <p:cNvSpPr txBox="1"/>
          <p:nvPr/>
        </p:nvSpPr>
        <p:spPr>
          <a:xfrm>
            <a:off x="353166" y="4516816"/>
            <a:ext cx="417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  <a:latin typeface="Charter Roman" panose="02040503050506020203" pitchFamily="18" charset="0"/>
              </a:rPr>
              <a:t>L’Obesità di S. era al servizio del mantenimento</a:t>
            </a:r>
            <a:r>
              <a:rPr lang="it-IT" b="1" dirty="0">
                <a:solidFill>
                  <a:srgbClr val="FF0000"/>
                </a:solidFill>
                <a:latin typeface="CHARTER ROMAN" panose="02040503050506020203" pitchFamily="18" charset="0"/>
              </a:rPr>
              <a:t> dei copioni familiari</a:t>
            </a:r>
            <a:endParaRPr lang="it-IT" b="1" dirty="0">
              <a:solidFill>
                <a:srgbClr val="FF0000"/>
              </a:solidFill>
              <a:latin typeface="Charter Roman" panose="02040503050506020203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B8FD880A-6680-08A8-FE3E-E163DEBBC4B8}"/>
              </a:ext>
            </a:extLst>
          </p:cNvPr>
          <p:cNvSpPr txBox="1"/>
          <p:nvPr/>
        </p:nvSpPr>
        <p:spPr>
          <a:xfrm>
            <a:off x="361950" y="5891511"/>
            <a:ext cx="4171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harter Roman" panose="02040503050506020203" pitchFamily="18" charset="0"/>
              </a:rPr>
              <a:t>Corpo”Pattumiera, Scafandro”, </a:t>
            </a:r>
            <a:r>
              <a:rPr lang="it-IT" dirty="0">
                <a:latin typeface="Charter Roman" panose="02040503050506020203" pitchFamily="18" charset="0"/>
              </a:rPr>
              <a:t>anestetizzato rispetto ad emozioni e </a:t>
            </a:r>
            <a:r>
              <a:rPr lang="it-IT" dirty="0" smtClean="0">
                <a:latin typeface="Charter Roman" panose="02040503050506020203" pitchFamily="18" charset="0"/>
              </a:rPr>
              <a:t>sensazioni. VUOTO INTERIORE</a:t>
            </a:r>
            <a:endParaRPr lang="it-IT" dirty="0">
              <a:latin typeface="Charter Roman" panose="02040503050506020203" pitchFamily="18" charset="0"/>
            </a:endParaRPr>
          </a:p>
        </p:txBody>
      </p:sp>
      <p:sp>
        <p:nvSpPr>
          <p:cNvPr id="11" name="Freccia giù 10">
            <a:extLst>
              <a:ext uri="{FF2B5EF4-FFF2-40B4-BE49-F238E27FC236}">
                <a16:creationId xmlns:a16="http://schemas.microsoft.com/office/drawing/2014/main" xmlns="" id="{7BC8C088-9B48-3985-6B30-5D4F772119AE}"/>
              </a:ext>
            </a:extLst>
          </p:cNvPr>
          <p:cNvSpPr/>
          <p:nvPr/>
        </p:nvSpPr>
        <p:spPr>
          <a:xfrm>
            <a:off x="2098922" y="3843338"/>
            <a:ext cx="340219" cy="67347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giù 11">
            <a:extLst>
              <a:ext uri="{FF2B5EF4-FFF2-40B4-BE49-F238E27FC236}">
                <a16:creationId xmlns:a16="http://schemas.microsoft.com/office/drawing/2014/main" xmlns="" id="{F4271A7B-D82C-C149-C483-AB99A4FA69ED}"/>
              </a:ext>
            </a:extLst>
          </p:cNvPr>
          <p:cNvSpPr/>
          <p:nvPr/>
        </p:nvSpPr>
        <p:spPr>
          <a:xfrm>
            <a:off x="2128069" y="5163147"/>
            <a:ext cx="340219" cy="67347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4DCA3D42-238B-A725-3D9B-B344295ECE36}"/>
              </a:ext>
            </a:extLst>
          </p:cNvPr>
          <p:cNvSpPr txBox="1"/>
          <p:nvPr/>
        </p:nvSpPr>
        <p:spPr>
          <a:xfrm>
            <a:off x="7782295" y="3497104"/>
            <a:ext cx="4176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Charter Roman" panose="02040503050506020203" pitchFamily="18" charset="0"/>
              </a:rPr>
              <a:t>S. </a:t>
            </a:r>
            <a:r>
              <a:rPr lang="it-IT" b="1" dirty="0">
                <a:latin typeface="Charter Roman" panose="02040503050506020203" pitchFamily="18" charset="0"/>
              </a:rPr>
              <a:t>continua</a:t>
            </a:r>
            <a:r>
              <a:rPr lang="it-IT" dirty="0">
                <a:latin typeface="Charter Roman" panose="02040503050506020203" pitchFamily="18" charset="0"/>
              </a:rPr>
              <a:t> lo svincolo affettivo dai genitori e una graduale strutturazione del SE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699BB5DB-956B-8223-9CDD-F9A780A40C3C}"/>
              </a:ext>
            </a:extLst>
          </p:cNvPr>
          <p:cNvSpPr txBox="1"/>
          <p:nvPr/>
        </p:nvSpPr>
        <p:spPr>
          <a:xfrm>
            <a:off x="7782295" y="5335525"/>
            <a:ext cx="41763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  <a:latin typeface="Charter Roman" panose="02040503050506020203" pitchFamily="18" charset="0"/>
              </a:rPr>
              <a:t>Esperienza del femminile abitato dal desiderio</a:t>
            </a:r>
            <a:r>
              <a:rPr lang="it-IT" b="1" dirty="0">
                <a:solidFill>
                  <a:srgbClr val="FF0000"/>
                </a:solidFill>
                <a:latin typeface="CHARTER ROMAN" panose="02040503050506020203" pitchFamily="18" charset="0"/>
              </a:rPr>
              <a:t> </a:t>
            </a:r>
            <a:r>
              <a:rPr lang="it-IT" b="1" dirty="0" smtClean="0">
                <a:solidFill>
                  <a:srgbClr val="FF0000"/>
                </a:solidFill>
                <a:latin typeface="CHARTER ROMAN" panose="02040503050506020203" pitchFamily="18" charset="0"/>
              </a:rPr>
              <a:t>dell’Altro,e </a:t>
            </a:r>
            <a:r>
              <a:rPr lang="it-IT" b="1" dirty="0">
                <a:solidFill>
                  <a:srgbClr val="FF0000"/>
                </a:solidFill>
                <a:latin typeface="CHARTER ROMAN" panose="02040503050506020203" pitchFamily="18" charset="0"/>
              </a:rPr>
              <a:t>dal piacere </a:t>
            </a:r>
            <a:r>
              <a:rPr lang="it-IT" b="1" dirty="0">
                <a:solidFill>
                  <a:srgbClr val="FF0000"/>
                </a:solidFill>
                <a:latin typeface="Charter Roman" panose="02040503050506020203" pitchFamily="18" charset="0"/>
              </a:rPr>
              <a:t>verso il </a:t>
            </a:r>
            <a:r>
              <a:rPr lang="it-IT" b="1" dirty="0">
                <a:solidFill>
                  <a:srgbClr val="FF0000"/>
                </a:solidFill>
                <a:latin typeface="CHARTER ROMAN" panose="02040503050506020203" pitchFamily="18" charset="0"/>
              </a:rPr>
              <a:t>proprio</a:t>
            </a:r>
            <a:r>
              <a:rPr lang="it-IT" b="1" dirty="0">
                <a:solidFill>
                  <a:srgbClr val="FF0000"/>
                </a:solidFill>
                <a:latin typeface="Charter Roman" panose="02040503050506020203" pitchFamily="18" charset="0"/>
              </a:rPr>
              <a:t> corpo e nella relazione con il maschile </a:t>
            </a:r>
            <a:r>
              <a:rPr lang="it-IT" b="1" dirty="0" smtClean="0">
                <a:solidFill>
                  <a:srgbClr val="FF0000"/>
                </a:solidFill>
                <a:latin typeface="Charter Roman" panose="02040503050506020203" pitchFamily="18" charset="0"/>
              </a:rPr>
              <a:t>.</a:t>
            </a:r>
          </a:p>
          <a:p>
            <a:pPr algn="ctr"/>
            <a:endParaRPr lang="it-IT" b="1" dirty="0">
              <a:solidFill>
                <a:srgbClr val="FF0000"/>
              </a:solidFill>
              <a:latin typeface="Charter Roman" panose="02040503050506020203" pitchFamily="18" charset="0"/>
            </a:endParaRPr>
          </a:p>
          <a:p>
            <a:pPr algn="ctr"/>
            <a:endParaRPr lang="it-IT" b="1" dirty="0">
              <a:solidFill>
                <a:srgbClr val="FF0000"/>
              </a:solidFill>
              <a:latin typeface="Charter Roman" panose="02040503050506020203" pitchFamily="18" charset="0"/>
            </a:endParaRPr>
          </a:p>
        </p:txBody>
      </p:sp>
      <p:sp>
        <p:nvSpPr>
          <p:cNvPr id="15" name="Freccia giù 14">
            <a:extLst>
              <a:ext uri="{FF2B5EF4-FFF2-40B4-BE49-F238E27FC236}">
                <a16:creationId xmlns:a16="http://schemas.microsoft.com/office/drawing/2014/main" xmlns="" id="{29224967-B7EE-5329-91EA-E17817546D68}"/>
              </a:ext>
            </a:extLst>
          </p:cNvPr>
          <p:cNvSpPr/>
          <p:nvPr/>
        </p:nvSpPr>
        <p:spPr>
          <a:xfrm>
            <a:off x="9582748" y="2740870"/>
            <a:ext cx="340219" cy="67347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giù 16">
            <a:extLst>
              <a:ext uri="{FF2B5EF4-FFF2-40B4-BE49-F238E27FC236}">
                <a16:creationId xmlns:a16="http://schemas.microsoft.com/office/drawing/2014/main" xmlns="" id="{28D9D198-D3F4-C919-F8D5-986A533344C3}"/>
              </a:ext>
            </a:extLst>
          </p:cNvPr>
          <p:cNvSpPr/>
          <p:nvPr/>
        </p:nvSpPr>
        <p:spPr>
          <a:xfrm>
            <a:off x="9633052" y="4503242"/>
            <a:ext cx="340219" cy="67347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2615D505-FD83-B523-B3E3-E2C58458A255}"/>
              </a:ext>
            </a:extLst>
          </p:cNvPr>
          <p:cNvSpPr txBox="1"/>
          <p:nvPr/>
        </p:nvSpPr>
        <p:spPr>
          <a:xfrm>
            <a:off x="512286" y="90559"/>
            <a:ext cx="38537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800" b="1" dirty="0">
                <a:latin typeface="Bradley Hand" pitchFamily="2" charset="77"/>
              </a:rPr>
              <a:t>2019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48CF0B0D-3B8B-A51A-CA56-470E6F7A048A}"/>
              </a:ext>
            </a:extLst>
          </p:cNvPr>
          <p:cNvSpPr txBox="1"/>
          <p:nvPr/>
        </p:nvSpPr>
        <p:spPr>
          <a:xfrm>
            <a:off x="8046416" y="90558"/>
            <a:ext cx="38537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800" b="1" dirty="0">
                <a:latin typeface="Bradley Hand" pitchFamily="2" charset="77"/>
              </a:rPr>
              <a:t>2023</a:t>
            </a:r>
          </a:p>
        </p:txBody>
      </p:sp>
      <p:pic>
        <p:nvPicPr>
          <p:cNvPr id="3080" name="Picture 8" descr="Il tempo che passa, riflessione | INTORNO TIRANO">
            <a:extLst>
              <a:ext uri="{FF2B5EF4-FFF2-40B4-BE49-F238E27FC236}">
                <a16:creationId xmlns:a16="http://schemas.microsoft.com/office/drawing/2014/main" xmlns="" id="{3E28F93E-F2E8-CCD2-036F-08A803212B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66" t="5470" r="40389" b="5938"/>
          <a:stretch/>
        </p:blipFill>
        <p:spPr bwMode="auto">
          <a:xfrm>
            <a:off x="4765375" y="1135044"/>
            <a:ext cx="2663168" cy="47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3528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B37CBA4B-4A95-B4AE-C013-6AD1AA23EC42}"/>
              </a:ext>
            </a:extLst>
          </p:cNvPr>
          <p:cNvSpPr txBox="1"/>
          <p:nvPr/>
        </p:nvSpPr>
        <p:spPr>
          <a:xfrm>
            <a:off x="457905" y="899666"/>
            <a:ext cx="4543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latin typeface="Charter Roman" panose="02040503050506020203" pitchFamily="18" charset="0"/>
              </a:rPr>
              <a:t>CONCLUSIONI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18FE778E-8244-537F-D360-87FCB2237131}"/>
              </a:ext>
            </a:extLst>
          </p:cNvPr>
          <p:cNvSpPr txBox="1"/>
          <p:nvPr/>
        </p:nvSpPr>
        <p:spPr>
          <a:xfrm>
            <a:off x="457905" y="1740350"/>
            <a:ext cx="46220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Charter Roman" panose="02040503050506020203" pitchFamily="18" charset="0"/>
              </a:rPr>
              <a:t>Il percorso di psicoterapia supportivo/espressiva, associata ad incontri con il nucleo familiare, hanno consentito l’ingaggio col team di chirurgia </a:t>
            </a:r>
            <a:r>
              <a:rPr lang="it-IT" sz="2000" dirty="0" err="1">
                <a:latin typeface="Charter Roman" panose="02040503050506020203" pitchFamily="18" charset="0"/>
              </a:rPr>
              <a:t>bariatrica</a:t>
            </a:r>
            <a:r>
              <a:rPr lang="it-IT" sz="2000" dirty="0" smtClean="0">
                <a:latin typeface="Charter Roman" panose="02040503050506020203" pitchFamily="18" charset="0"/>
              </a:rPr>
              <a:t>.</a:t>
            </a:r>
          </a:p>
          <a:p>
            <a:r>
              <a:rPr lang="it-IT" sz="2000" dirty="0" smtClean="0">
                <a:latin typeface="Charter Roman" panose="02040503050506020203" pitchFamily="18" charset="0"/>
              </a:rPr>
              <a:t>Dal “VUOTO” alla triade MANCANZA, DESIDERIO, “</a:t>
            </a:r>
            <a:r>
              <a:rPr lang="it-IT" sz="2000" smtClean="0">
                <a:latin typeface="Charter Roman" panose="02040503050506020203" pitchFamily="18" charset="0"/>
              </a:rPr>
              <a:t>ALTRO”.</a:t>
            </a:r>
            <a:endParaRPr lang="it-IT" sz="2000" dirty="0" smtClean="0">
              <a:latin typeface="Charter Roman" panose="02040503050506020203" pitchFamily="18" charset="0"/>
            </a:endParaRPr>
          </a:p>
          <a:p>
            <a:r>
              <a:rPr lang="it-IT" sz="2000" dirty="0" smtClean="0">
                <a:latin typeface="Charter Roman" panose="02040503050506020203" pitchFamily="18" charset="0"/>
              </a:rPr>
              <a:t>L’intervento </a:t>
            </a:r>
            <a:r>
              <a:rPr lang="it-IT" sz="2000" dirty="0" err="1" smtClean="0">
                <a:latin typeface="Charter Roman" panose="02040503050506020203" pitchFamily="18" charset="0"/>
              </a:rPr>
              <a:t>bariatrico</a:t>
            </a:r>
            <a:r>
              <a:rPr lang="it-IT" sz="2000" dirty="0" smtClean="0">
                <a:latin typeface="Charter Roman" panose="02040503050506020203" pitchFamily="18" charset="0"/>
              </a:rPr>
              <a:t> </a:t>
            </a:r>
            <a:r>
              <a:rPr lang="it-IT" sz="2000" dirty="0">
                <a:latin typeface="Charter Roman" panose="02040503050506020203" pitchFamily="18" charset="0"/>
              </a:rPr>
              <a:t>e la conseguente perdita di peso, associata al costante follow-up, hanno contribuito all’avvio di una graduale strutturazione del SE, dello sviluppo dell’identità sessuale, con un femminile abitato dal desiderio e dal piacere corporeo.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F8496B2B-69B0-B3D5-1F16-A8444679F5BA}"/>
              </a:ext>
            </a:extLst>
          </p:cNvPr>
          <p:cNvSpPr/>
          <p:nvPr/>
        </p:nvSpPr>
        <p:spPr>
          <a:xfrm>
            <a:off x="279034" y="660169"/>
            <a:ext cx="8843258" cy="552336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4" name="Immagine 3" descr="Immagine che contiene arte&#10;&#10;Descrizione generata automaticamente">
            <a:extLst>
              <a:ext uri="{FF2B5EF4-FFF2-40B4-BE49-F238E27FC236}">
                <a16:creationId xmlns:a16="http://schemas.microsoft.com/office/drawing/2014/main" xmlns="" id="{44E9FEFB-45D9-5E54-4D9C-E7C0F3B51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9023" y="271463"/>
            <a:ext cx="6663959" cy="644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2703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xmlns="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913C7FFA-E163-29F7-7137-E78A3147A44E}"/>
              </a:ext>
            </a:extLst>
          </p:cNvPr>
          <p:cNvSpPr txBox="1"/>
          <p:nvPr/>
        </p:nvSpPr>
        <p:spPr>
          <a:xfrm>
            <a:off x="3586163" y="784881"/>
            <a:ext cx="8101012" cy="1323439"/>
          </a:xfrm>
          <a:prstGeom prst="rect">
            <a:avLst/>
          </a:prstGeom>
          <a:solidFill>
            <a:srgbClr val="A5C1E7">
              <a:alpha val="32000"/>
            </a:srgbClr>
          </a:solidFill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Charter Roman" panose="02040503050506020203" pitchFamily="18" charset="0"/>
              </a:rPr>
              <a:t>L’Obesità è caratterizzata da una </a:t>
            </a:r>
            <a:r>
              <a:rPr lang="it-IT" sz="2000" b="1" dirty="0">
                <a:latin typeface="Charter Roman" panose="02040503050506020203" pitchFamily="18" charset="0"/>
              </a:rPr>
              <a:t>grave</a:t>
            </a:r>
            <a:r>
              <a:rPr lang="it-IT" sz="2000" dirty="0">
                <a:latin typeface="Charter Roman" panose="02040503050506020203" pitchFamily="18" charset="0"/>
              </a:rPr>
              <a:t> e </a:t>
            </a:r>
            <a:r>
              <a:rPr lang="it-IT" sz="2000" b="1" dirty="0">
                <a:latin typeface="Charter Roman" panose="02040503050506020203" pitchFamily="18" charset="0"/>
              </a:rPr>
              <a:t>rischiosa</a:t>
            </a:r>
            <a:r>
              <a:rPr lang="it-IT" sz="2000" dirty="0">
                <a:latin typeface="Charter Roman" panose="02040503050506020203" pitchFamily="18" charset="0"/>
              </a:rPr>
              <a:t> alterazione del sistema somatico e dalle comorbilità psico- relazionali ad essa associate: disturbi da alimentazione incontrollata, disturbo dell’auto-immagine, disturbi d’ansia legati alla sessualità.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DAFA5BEE-11B0-B627-80BE-39A521F41627}"/>
              </a:ext>
            </a:extLst>
          </p:cNvPr>
          <p:cNvSpPr txBox="1"/>
          <p:nvPr/>
        </p:nvSpPr>
        <p:spPr>
          <a:xfrm>
            <a:off x="266700" y="2948275"/>
            <a:ext cx="8763000" cy="1323439"/>
          </a:xfrm>
          <a:prstGeom prst="rect">
            <a:avLst/>
          </a:prstGeom>
          <a:solidFill>
            <a:srgbClr val="BCC29F">
              <a:alpha val="43224"/>
            </a:srgbClr>
          </a:solidFill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Charter Roman" panose="02040503050506020203" pitchFamily="18" charset="0"/>
              </a:rPr>
              <a:t>La frequenza dell’ Obesità negli adolescenti è raddoppiata rispetto a 30 anni fa: sebbene meno del 30 % degli adulti affetti da Obesità lo sia stato da adolescente, la maggior parte degli adolescenti affetti da obesità rimane tale in età adulta e il trattamento chirurgico sta diventando una possibilità.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3EE7DA2D-28A3-5AF8-2F9F-CEA299F8076C}"/>
              </a:ext>
            </a:extLst>
          </p:cNvPr>
          <p:cNvSpPr txBox="1"/>
          <p:nvPr/>
        </p:nvSpPr>
        <p:spPr>
          <a:xfrm>
            <a:off x="3586162" y="5280037"/>
            <a:ext cx="8101013" cy="707886"/>
          </a:xfrm>
          <a:prstGeom prst="rect">
            <a:avLst/>
          </a:prstGeom>
          <a:solidFill>
            <a:srgbClr val="CA4937">
              <a:alpha val="14951"/>
            </a:srgbClr>
          </a:solidFill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Charter Roman" panose="02040503050506020203" pitchFamily="18" charset="0"/>
              </a:rPr>
              <a:t>La presa in carico del pz adolescente affetto da Obesità non può prescindere dalla valutazione del sistema famigliare di origine.</a:t>
            </a:r>
          </a:p>
        </p:txBody>
      </p:sp>
      <p:pic>
        <p:nvPicPr>
          <p:cNvPr id="13314" name="Picture 2" descr="COVID-19: i rischi legati all'obesità - Focus.it">
            <a:extLst>
              <a:ext uri="{FF2B5EF4-FFF2-40B4-BE49-F238E27FC236}">
                <a16:creationId xmlns:a16="http://schemas.microsoft.com/office/drawing/2014/main" xmlns="" id="{47B7B4AC-1A83-BBB8-8927-A64E5871F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493500"/>
            <a:ext cx="3052198" cy="203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L'obesità non è una scelta. Il 'fat shaming', si - Policlinico  Universitario A. Gemelli IRCCS">
            <a:extLst>
              <a:ext uri="{FF2B5EF4-FFF2-40B4-BE49-F238E27FC236}">
                <a16:creationId xmlns:a16="http://schemas.microsoft.com/office/drawing/2014/main" xmlns="" id="{4D1AE05E-186D-9A10-F353-E5BFC6472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91" r="22691"/>
          <a:stretch/>
        </p:blipFill>
        <p:spPr bwMode="auto">
          <a:xfrm>
            <a:off x="9177564" y="2723872"/>
            <a:ext cx="2747736" cy="203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Obesità infantile in Italia: un primato europeo che non riusciamo a  perdere! - Una vita su Misura">
            <a:extLst>
              <a:ext uri="{FF2B5EF4-FFF2-40B4-BE49-F238E27FC236}">
                <a16:creationId xmlns:a16="http://schemas.microsoft.com/office/drawing/2014/main" xmlns="" id="{6B0CFD26-F95A-2047-531C-6494F2931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91691"/>
            <a:ext cx="3052199" cy="203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22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C025F100-8507-CEC4-2717-047F8FB6CFED}"/>
              </a:ext>
            </a:extLst>
          </p:cNvPr>
          <p:cNvSpPr txBox="1"/>
          <p:nvPr/>
        </p:nvSpPr>
        <p:spPr>
          <a:xfrm>
            <a:off x="480933" y="2386324"/>
            <a:ext cx="3693319" cy="2031325"/>
          </a:xfrm>
          <a:prstGeom prst="rect">
            <a:avLst/>
          </a:prstGeom>
          <a:solidFill>
            <a:srgbClr val="F3E068">
              <a:alpha val="33000"/>
            </a:srgbClr>
          </a:solidFill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535459"/>
                </a:solidFill>
                <a:effectLst/>
                <a:latin typeface="Charter Roman" panose="02040503050506020203" pitchFamily="18" charset="0"/>
              </a:rPr>
              <a:t>Le </a:t>
            </a:r>
            <a:r>
              <a:rPr lang="it-IT" b="1" i="0" dirty="0">
                <a:solidFill>
                  <a:srgbClr val="535459"/>
                </a:solidFill>
                <a:effectLst/>
                <a:latin typeface="CHARTER ROMAN" panose="02040503050506020203" pitchFamily="18" charset="0"/>
              </a:rPr>
              <a:t>disfunzioni sessuali</a:t>
            </a:r>
            <a:r>
              <a:rPr lang="it-IT" b="0" i="0" dirty="0">
                <a:solidFill>
                  <a:srgbClr val="535459"/>
                </a:solidFill>
                <a:effectLst/>
                <a:latin typeface="Charter Roman" panose="02040503050506020203" pitchFamily="18" charset="0"/>
              </a:rPr>
              <a:t> in pz affetti da </a:t>
            </a:r>
            <a:r>
              <a:rPr lang="it-IT" b="1" i="0" dirty="0">
                <a:solidFill>
                  <a:srgbClr val="535459"/>
                </a:solidFill>
                <a:effectLst/>
                <a:latin typeface="CHARTER ROMAN" panose="02040503050506020203" pitchFamily="18" charset="0"/>
              </a:rPr>
              <a:t>obesità</a:t>
            </a:r>
            <a:r>
              <a:rPr lang="it-IT" b="0" i="0" dirty="0">
                <a:solidFill>
                  <a:srgbClr val="535459"/>
                </a:solidFill>
                <a:effectLst/>
                <a:latin typeface="Charter Roman" panose="02040503050506020203" pitchFamily="18" charset="0"/>
              </a:rPr>
              <a:t> sono strettamente legate a diverse problematiche psicologiche come </a:t>
            </a:r>
            <a:r>
              <a:rPr lang="it-IT" b="1" i="0" dirty="0">
                <a:solidFill>
                  <a:srgbClr val="535459"/>
                </a:solidFill>
                <a:effectLst/>
                <a:latin typeface="CHARTER ROMAN" panose="02040503050506020203" pitchFamily="18" charset="0"/>
              </a:rPr>
              <a:t>depressione, ansia, insoddisfazione per la propria immagine corporea</a:t>
            </a:r>
            <a:r>
              <a:rPr lang="it-IT" b="0" i="0" dirty="0">
                <a:solidFill>
                  <a:srgbClr val="535459"/>
                </a:solidFill>
                <a:effectLst/>
                <a:latin typeface="Charter Roman" panose="02040503050506020203" pitchFamily="18" charset="0"/>
              </a:rPr>
              <a:t> e</a:t>
            </a:r>
            <a:r>
              <a:rPr lang="it-IT" b="1" i="0" dirty="0">
                <a:solidFill>
                  <a:srgbClr val="535459"/>
                </a:solidFill>
                <a:effectLst/>
                <a:latin typeface="CHARTER ROMAN" panose="02040503050506020203" pitchFamily="18" charset="0"/>
              </a:rPr>
              <a:t> bassi livelli di autostima</a:t>
            </a:r>
            <a:r>
              <a:rPr lang="it-IT" b="0" i="0" dirty="0">
                <a:solidFill>
                  <a:srgbClr val="535459"/>
                </a:solidFill>
                <a:effectLst/>
                <a:latin typeface="Charter Roman" panose="02040503050506020203" pitchFamily="18" charset="0"/>
              </a:rPr>
              <a:t>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4E2C4655-0693-00B1-3295-E4F6638819A3}"/>
              </a:ext>
            </a:extLst>
          </p:cNvPr>
          <p:cNvSpPr txBox="1"/>
          <p:nvPr/>
        </p:nvSpPr>
        <p:spPr>
          <a:xfrm>
            <a:off x="4623158" y="3492729"/>
            <a:ext cx="61293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it-IT" sz="1800" b="1" i="0" dirty="0">
                <a:solidFill>
                  <a:srgbClr val="535459"/>
                </a:solidFill>
                <a:effectLst/>
                <a:latin typeface="CHARTER ROMAN" panose="02040503050506020203" pitchFamily="18" charset="0"/>
              </a:rPr>
              <a:t>Uno studio americano su 1158 </a:t>
            </a:r>
            <a:r>
              <a:rPr lang="it-IT" b="1" dirty="0">
                <a:solidFill>
                  <a:srgbClr val="535459"/>
                </a:solidFill>
                <a:latin typeface="CHARTER ROMAN" panose="02040503050506020203" pitchFamily="18" charset="0"/>
              </a:rPr>
              <a:t>pz </a:t>
            </a:r>
            <a:r>
              <a:rPr lang="it-IT" sz="1800" b="1" i="0" dirty="0">
                <a:solidFill>
                  <a:srgbClr val="535459"/>
                </a:solidFill>
                <a:effectLst/>
                <a:latin typeface="CHARTER ROMAN" panose="02040503050506020203" pitchFamily="18" charset="0"/>
              </a:rPr>
              <a:t>affetti da obesità ha esaminato l’associazione tra qualità di vita, sessualità e Obesità.</a:t>
            </a:r>
            <a:r>
              <a:rPr lang="it-IT" sz="1800" b="0" i="0" dirty="0">
                <a:solidFill>
                  <a:srgbClr val="535459"/>
                </a:solidFill>
                <a:effectLst/>
                <a:latin typeface="Charter Roman" panose="02040503050506020203" pitchFamily="18" charset="0"/>
              </a:rPr>
              <a:t> I partecipanti allo studio erano pazienti in procinto di subire un intervento </a:t>
            </a:r>
            <a:r>
              <a:rPr lang="it-IT" sz="1800" b="0" i="0" dirty="0" err="1">
                <a:solidFill>
                  <a:srgbClr val="535459"/>
                </a:solidFill>
                <a:effectLst/>
                <a:latin typeface="Charter Roman" panose="02040503050506020203" pitchFamily="18" charset="0"/>
              </a:rPr>
              <a:t>bariatrico</a:t>
            </a:r>
            <a:r>
              <a:rPr lang="it-IT" sz="1800" b="1" i="0" dirty="0">
                <a:solidFill>
                  <a:srgbClr val="535459"/>
                </a:solidFill>
                <a:effectLst/>
                <a:latin typeface="CHARTER ROMAN" panose="02040503050506020203" pitchFamily="18" charset="0"/>
              </a:rPr>
              <a:t>, </a:t>
            </a:r>
            <a:r>
              <a:rPr lang="it-IT" sz="1800" b="0" i="0" dirty="0">
                <a:solidFill>
                  <a:srgbClr val="535459"/>
                </a:solidFill>
                <a:effectLst/>
                <a:latin typeface="Charter Roman" panose="02040503050506020203" pitchFamily="18" charset="0"/>
              </a:rPr>
              <a:t>pazienti inseriti in un programma di </a:t>
            </a:r>
            <a:r>
              <a:rPr lang="it-IT" sz="1800" b="1" i="0" dirty="0">
                <a:solidFill>
                  <a:srgbClr val="535459"/>
                </a:solidFill>
                <a:effectLst/>
                <a:latin typeface="CHARTER ROMAN" panose="02040503050506020203" pitchFamily="18" charset="0"/>
              </a:rPr>
              <a:t>dimagrimento intensivo</a:t>
            </a:r>
            <a:r>
              <a:rPr lang="it-IT" sz="1800" dirty="0">
                <a:solidFill>
                  <a:srgbClr val="535459"/>
                </a:solidFill>
                <a:latin typeface="Charter Roman" panose="02040503050506020203" pitchFamily="18" charset="0"/>
              </a:rPr>
              <a:t> e </a:t>
            </a:r>
            <a:r>
              <a:rPr lang="it-IT" sz="1800" b="0" i="0" dirty="0">
                <a:solidFill>
                  <a:srgbClr val="535459"/>
                </a:solidFill>
                <a:effectLst/>
                <a:latin typeface="Charter Roman" panose="02040503050506020203" pitchFamily="18" charset="0"/>
              </a:rPr>
              <a:t>controlli.</a:t>
            </a:r>
          </a:p>
          <a:p>
            <a:pPr algn="l" rtl="0"/>
            <a:r>
              <a:rPr lang="it-IT" sz="1800" b="0" i="0" dirty="0">
                <a:solidFill>
                  <a:srgbClr val="535459"/>
                </a:solidFill>
                <a:effectLst/>
                <a:latin typeface="Charter Roman" panose="02040503050506020203" pitchFamily="18" charset="0"/>
              </a:rPr>
              <a:t>Emergevano maggiori difficoltà nella sfera sessuale per i pz affetti da Obesità con </a:t>
            </a:r>
            <a:r>
              <a:rPr lang="it-IT" sz="1800" b="1" i="0" dirty="0">
                <a:solidFill>
                  <a:srgbClr val="535459"/>
                </a:solidFill>
                <a:effectLst/>
                <a:latin typeface="CHARTER ROMAN" panose="02040503050506020203" pitchFamily="18" charset="0"/>
              </a:rPr>
              <a:t>calo del desiderio sessuale, difficoltà nella performance</a:t>
            </a:r>
            <a:r>
              <a:rPr lang="it-IT" sz="1800" b="0" i="0" dirty="0">
                <a:solidFill>
                  <a:srgbClr val="535459"/>
                </a:solidFill>
                <a:effectLst/>
                <a:latin typeface="Charter Roman" panose="02040503050506020203" pitchFamily="18" charset="0"/>
              </a:rPr>
              <a:t> ed </a:t>
            </a:r>
            <a:r>
              <a:rPr lang="it-IT" sz="1800" b="1" i="0" dirty="0">
                <a:solidFill>
                  <a:srgbClr val="535459"/>
                </a:solidFill>
                <a:effectLst/>
                <a:latin typeface="CHARTER ROMAN" panose="02040503050506020203" pitchFamily="18" charset="0"/>
              </a:rPr>
              <a:t>evitamento dei rapporti</a:t>
            </a:r>
            <a:r>
              <a:rPr lang="it-IT" dirty="0">
                <a:solidFill>
                  <a:srgbClr val="535459"/>
                </a:solidFill>
                <a:latin typeface="Charter Roman" panose="02040503050506020203" pitchFamily="18" charset="0"/>
              </a:rPr>
              <a:t> con una </a:t>
            </a:r>
            <a:r>
              <a:rPr lang="it-IT" sz="1800" b="1" i="0" dirty="0">
                <a:solidFill>
                  <a:srgbClr val="535459"/>
                </a:solidFill>
                <a:effectLst/>
                <a:latin typeface="CHARTER ROMAN" panose="02040503050506020203" pitchFamily="18" charset="0"/>
              </a:rPr>
              <a:t>maggiore compromissione della qualità di vita sessuale per IMC più elevati e </a:t>
            </a:r>
            <a:r>
              <a:rPr lang="it-IT" sz="1800" b="0" i="0" dirty="0">
                <a:solidFill>
                  <a:srgbClr val="535459"/>
                </a:solidFill>
                <a:effectLst/>
                <a:latin typeface="Charter Roman" panose="02040503050506020203" pitchFamily="18" charset="0"/>
              </a:rPr>
              <a:t>una</a:t>
            </a:r>
            <a:r>
              <a:rPr lang="it-IT" sz="1800" b="1" i="0" dirty="0">
                <a:solidFill>
                  <a:srgbClr val="535459"/>
                </a:solidFill>
                <a:effectLst/>
                <a:latin typeface="CHARTER ROMAN" panose="02040503050506020203" pitchFamily="18" charset="0"/>
              </a:rPr>
              <a:t> maggiore compromissione nella sessualità al crescere dell’IMC.</a:t>
            </a:r>
            <a:endParaRPr lang="it-IT" sz="1800" b="0" i="0" dirty="0">
              <a:solidFill>
                <a:srgbClr val="535459"/>
              </a:solidFill>
              <a:effectLst/>
              <a:latin typeface="Charter Roman" panose="02040503050506020203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8455F174-E92A-808F-5A59-16A4D96A4898}"/>
              </a:ext>
            </a:extLst>
          </p:cNvPr>
          <p:cNvSpPr txBox="1"/>
          <p:nvPr/>
        </p:nvSpPr>
        <p:spPr>
          <a:xfrm>
            <a:off x="4623158" y="684310"/>
            <a:ext cx="590073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Charter Roman" panose="02040503050506020203" pitchFamily="18" charset="0"/>
              </a:rPr>
              <a:t>L’</a:t>
            </a:r>
            <a:r>
              <a:rPr lang="it-IT" b="1" dirty="0">
                <a:latin typeface="Charter Roman" panose="02040503050506020203" pitchFamily="18" charset="0"/>
              </a:rPr>
              <a:t>Istituto Auxologico Piancavallo </a:t>
            </a:r>
            <a:r>
              <a:rPr lang="it-IT" dirty="0">
                <a:latin typeface="Charter Roman" panose="02040503050506020203" pitchFamily="18" charset="0"/>
              </a:rPr>
              <a:t>ha somministrato il questionario «SESAMO» a 100 pz affetti da Obesità: nelle conclusioni emergeva che lo stress psicologico, l’ansia e la depressione </a:t>
            </a:r>
            <a:r>
              <a:rPr lang="it-IT" i="1" dirty="0">
                <a:latin typeface="Charter Roman" panose="02040503050506020203" pitchFamily="18" charset="0"/>
              </a:rPr>
              <a:t>(legati a bassa autostima, immagine corporea negativa, discriminazione e stigma) </a:t>
            </a:r>
            <a:r>
              <a:rPr lang="it-IT" dirty="0">
                <a:latin typeface="Charter Roman" panose="02040503050506020203" pitchFamily="18" charset="0"/>
              </a:rPr>
              <a:t>possono avere degli effetti negativi sul desiderio e sul funzionamento sessuale di un individuo con Obesità </a:t>
            </a:r>
          </a:p>
        </p:txBody>
      </p:sp>
      <p:sp>
        <p:nvSpPr>
          <p:cNvPr id="9" name="Freccia curva 8">
            <a:extLst>
              <a:ext uri="{FF2B5EF4-FFF2-40B4-BE49-F238E27FC236}">
                <a16:creationId xmlns:a16="http://schemas.microsoft.com/office/drawing/2014/main" xmlns="" id="{8B4337E9-8BD4-E4B3-F118-BB36081B79B8}"/>
              </a:ext>
            </a:extLst>
          </p:cNvPr>
          <p:cNvSpPr/>
          <p:nvPr/>
        </p:nvSpPr>
        <p:spPr>
          <a:xfrm>
            <a:off x="2857500" y="871538"/>
            <a:ext cx="1514475" cy="1100137"/>
          </a:xfrm>
          <a:prstGeom prst="ben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Freccia curva 11">
            <a:extLst>
              <a:ext uri="{FF2B5EF4-FFF2-40B4-BE49-F238E27FC236}">
                <a16:creationId xmlns:a16="http://schemas.microsoft.com/office/drawing/2014/main" xmlns="" id="{1A5F0E4E-B64E-4E4B-C920-1CDEAEA0CA6E}"/>
              </a:ext>
            </a:extLst>
          </p:cNvPr>
          <p:cNvSpPr/>
          <p:nvPr/>
        </p:nvSpPr>
        <p:spPr>
          <a:xfrm>
            <a:off x="2857499" y="4886325"/>
            <a:ext cx="1514475" cy="1100137"/>
          </a:xfrm>
          <a:prstGeom prst="bentArrow">
            <a:avLst/>
          </a:prstGeom>
          <a:solidFill>
            <a:schemeClr val="accent5"/>
          </a:solidFill>
          <a:scene3d>
            <a:camera prst="orthographicFront">
              <a:rot lat="10800000" lon="21594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4098" name="Picture 2" descr="L’obesità influenza la sfera sessuale?">
            <a:extLst>
              <a:ext uri="{FF2B5EF4-FFF2-40B4-BE49-F238E27FC236}">
                <a16:creationId xmlns:a16="http://schemas.microsoft.com/office/drawing/2014/main" xmlns="" id="{086EABA8-738C-3625-F650-526B0815F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7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348" y="4832299"/>
            <a:ext cx="1731245" cy="11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erdere peso migliora la vostra sessualita' - l'obesita' influisce sul  testosterone e sulla...">
            <a:extLst>
              <a:ext uri="{FF2B5EF4-FFF2-40B4-BE49-F238E27FC236}">
                <a16:creationId xmlns:a16="http://schemas.microsoft.com/office/drawing/2014/main" xmlns="" id="{C6471D0C-498E-4551-82A7-0AA6D5D4F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4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585" y="616088"/>
            <a:ext cx="1773131" cy="135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xmlns="" id="{B46EDFA9-3CEA-A147-4C12-98AB6CE0C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6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36095" y="2476529"/>
            <a:ext cx="1784453" cy="125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6324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cerca clinica e terapia lo stato dell'arte. 9° rapporto sull'obesità in  Italia : ISTITUTO AUXOLOGICO ITALIANO: Amazon.it: Libri">
            <a:extLst>
              <a:ext uri="{FF2B5EF4-FFF2-40B4-BE49-F238E27FC236}">
                <a16:creationId xmlns:a16="http://schemas.microsoft.com/office/drawing/2014/main" xmlns="" id="{3B4C76E2-13F4-73E0-2EFE-A7FB7DD97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8" y="192881"/>
            <a:ext cx="4575513" cy="647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BF5C4E22-EAA2-A3C8-5B0E-773FBA37AB77}"/>
              </a:ext>
            </a:extLst>
          </p:cNvPr>
          <p:cNvSpPr txBox="1"/>
          <p:nvPr/>
        </p:nvSpPr>
        <p:spPr>
          <a:xfrm>
            <a:off x="5236368" y="853618"/>
            <a:ext cx="636508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535459"/>
                </a:solidFill>
                <a:latin typeface="Charter Roman" panose="02040503050506020203" pitchFamily="18" charset="0"/>
              </a:rPr>
              <a:t>V</a:t>
            </a:r>
            <a:r>
              <a:rPr lang="it-IT" sz="2000" b="0" i="0" dirty="0">
                <a:solidFill>
                  <a:srgbClr val="535459"/>
                </a:solidFill>
                <a:effectLst/>
                <a:latin typeface="Charter Roman" panose="02040503050506020203" pitchFamily="18" charset="0"/>
              </a:rPr>
              <a:t>olume di oltre </a:t>
            </a:r>
            <a:r>
              <a:rPr lang="it-IT" sz="2000" b="1" i="0" dirty="0">
                <a:solidFill>
                  <a:srgbClr val="535459"/>
                </a:solidFill>
                <a:effectLst/>
                <a:latin typeface="CHARTER ROMAN" panose="02040503050506020203" pitchFamily="18" charset="0"/>
              </a:rPr>
              <a:t>400 pagine</a:t>
            </a:r>
            <a:r>
              <a:rPr lang="it-IT" sz="2000" b="0" i="0" dirty="0">
                <a:solidFill>
                  <a:srgbClr val="535459"/>
                </a:solidFill>
                <a:effectLst/>
                <a:latin typeface="Charter Roman" panose="02040503050506020203" pitchFamily="18" charset="0"/>
              </a:rPr>
              <a:t> che permette una </a:t>
            </a:r>
            <a:r>
              <a:rPr lang="it-IT" sz="2000" b="1" i="0" dirty="0">
                <a:solidFill>
                  <a:srgbClr val="535459"/>
                </a:solidFill>
                <a:effectLst/>
                <a:latin typeface="CHARTER ROMAN" panose="02040503050506020203" pitchFamily="18" charset="0"/>
              </a:rPr>
              <a:t>fotografia dell’Obesità, delle molteplici soluzioni mediche, nutrizionali, riabilitative, psicologiche, farmacologiche e di chirurgia </a:t>
            </a:r>
            <a:r>
              <a:rPr lang="it-IT" sz="2000" b="1" i="0" dirty="0" err="1">
                <a:solidFill>
                  <a:srgbClr val="535459"/>
                </a:solidFill>
                <a:effectLst/>
                <a:latin typeface="CHARTER ROMAN" panose="02040503050506020203" pitchFamily="18" charset="0"/>
              </a:rPr>
              <a:t>bariatrica</a:t>
            </a:r>
            <a:r>
              <a:rPr lang="it-IT" sz="2000" b="1" i="0" dirty="0">
                <a:solidFill>
                  <a:srgbClr val="535459"/>
                </a:solidFill>
                <a:effectLst/>
                <a:latin typeface="CHARTER ROMAN" panose="02040503050506020203" pitchFamily="18" charset="0"/>
              </a:rPr>
              <a:t> e metabolica</a:t>
            </a:r>
            <a:r>
              <a:rPr lang="it-IT" sz="2000" b="0" i="0" dirty="0">
                <a:solidFill>
                  <a:srgbClr val="535459"/>
                </a:solidFill>
                <a:effectLst/>
                <a:latin typeface="Charter Roman" panose="02040503050506020203" pitchFamily="18" charset="0"/>
              </a:rPr>
              <a:t>.</a:t>
            </a:r>
          </a:p>
          <a:p>
            <a:pPr algn="l" rtl="0"/>
            <a:endParaRPr lang="it-IT" sz="2000" b="0" i="0" dirty="0">
              <a:solidFill>
                <a:srgbClr val="535459"/>
              </a:solidFill>
              <a:effectLst/>
              <a:latin typeface="Charter Roman" panose="02040503050506020203" pitchFamily="18" charset="0"/>
            </a:endParaRPr>
          </a:p>
          <a:p>
            <a:pPr algn="ctr" rtl="0"/>
            <a:r>
              <a:rPr lang="it-IT" sz="2000" b="0" i="0" dirty="0">
                <a:solidFill>
                  <a:schemeClr val="accent5">
                    <a:lumMod val="75000"/>
                  </a:schemeClr>
                </a:solidFill>
                <a:effectLst/>
                <a:latin typeface="Charter Roman" panose="02040503050506020203" pitchFamily="18" charset="0"/>
              </a:rPr>
              <a:t>Vengono esplorate le problematiche psicologiche e relazionali dell’Obesità nei bambini e nei ragazzi, di cui le cronache spesso ci riferiscono anche le conseguenze </a:t>
            </a:r>
            <a:r>
              <a:rPr lang="it-IT" sz="2000" b="1" i="0" dirty="0">
                <a:solidFill>
                  <a:schemeClr val="accent5">
                    <a:lumMod val="75000"/>
                  </a:schemeClr>
                </a:solidFill>
                <a:effectLst/>
                <a:latin typeface="Charter Roman" panose="02040503050506020203" pitchFamily="18" charset="0"/>
              </a:rPr>
              <a:t>drammatiche. </a:t>
            </a:r>
            <a:endParaRPr lang="it-IT" sz="2000" b="1" i="0" dirty="0">
              <a:solidFill>
                <a:schemeClr val="accent5">
                  <a:lumMod val="75000"/>
                </a:schemeClr>
              </a:solidFill>
              <a:effectLst/>
              <a:latin typeface="CHARTER ROMAN" panose="02040503050506020203" pitchFamily="18" charset="0"/>
            </a:endParaRPr>
          </a:p>
          <a:p>
            <a:pPr algn="l" rtl="0"/>
            <a:endParaRPr lang="it-IT" sz="2000" dirty="0">
              <a:solidFill>
                <a:srgbClr val="535459"/>
              </a:solidFill>
              <a:latin typeface="Charter Roman" panose="02040503050506020203" pitchFamily="18" charset="0"/>
            </a:endParaRPr>
          </a:p>
          <a:p>
            <a:pPr algn="l" rtl="0"/>
            <a:r>
              <a:rPr lang="it-IT" sz="2000" b="0" i="0" dirty="0">
                <a:solidFill>
                  <a:srgbClr val="535459"/>
                </a:solidFill>
                <a:effectLst/>
                <a:latin typeface="Charter Roman" panose="02040503050506020203" pitchFamily="18" charset="0"/>
              </a:rPr>
              <a:t>L’</a:t>
            </a:r>
            <a:r>
              <a:rPr lang="it-IT" sz="2000" b="1" dirty="0">
                <a:solidFill>
                  <a:srgbClr val="535459"/>
                </a:solidFill>
                <a:latin typeface="CHARTER ROMAN" panose="02040503050506020203" pitchFamily="18" charset="0"/>
              </a:rPr>
              <a:t>O</a:t>
            </a:r>
            <a:r>
              <a:rPr lang="it-IT" sz="2000" b="1" i="0" dirty="0">
                <a:solidFill>
                  <a:srgbClr val="535459"/>
                </a:solidFill>
                <a:effectLst/>
                <a:latin typeface="CHARTER ROMAN" panose="02040503050506020203" pitchFamily="18" charset="0"/>
              </a:rPr>
              <a:t>besità tra i bambini e i ragazzi </a:t>
            </a:r>
            <a:r>
              <a:rPr lang="it-IT" sz="2000" b="0" i="0" dirty="0">
                <a:solidFill>
                  <a:srgbClr val="535459"/>
                </a:solidFill>
                <a:effectLst/>
                <a:latin typeface="Charter Roman" panose="02040503050506020203" pitchFamily="18" charset="0"/>
              </a:rPr>
              <a:t>è spesso anche correlata a </a:t>
            </a:r>
            <a:r>
              <a:rPr lang="it-IT" sz="2000" b="1" i="0" dirty="0">
                <a:solidFill>
                  <a:srgbClr val="535459"/>
                </a:solidFill>
                <a:effectLst/>
                <a:latin typeface="CHARTER ROMAN" panose="02040503050506020203" pitchFamily="18" charset="0"/>
              </a:rPr>
              <a:t>problemi psico-sociali come scarsa autostima, bullismo</a:t>
            </a:r>
            <a:r>
              <a:rPr lang="it-IT" sz="2000" b="0" i="0" dirty="0">
                <a:solidFill>
                  <a:srgbClr val="535459"/>
                </a:solidFill>
                <a:effectLst/>
                <a:latin typeface="Charter Roman" panose="02040503050506020203" pitchFamily="18" charset="0"/>
              </a:rPr>
              <a:t> a scuola, </a:t>
            </a:r>
            <a:r>
              <a:rPr lang="it-IT" sz="2000" b="1" i="0" dirty="0">
                <a:solidFill>
                  <a:srgbClr val="535459"/>
                </a:solidFill>
                <a:effectLst/>
                <a:latin typeface="CHARTER ROMAN" panose="02040503050506020203" pitchFamily="18" charset="0"/>
              </a:rPr>
              <a:t>scarso rendimento scolastico, disordini alimentari e depressione</a:t>
            </a:r>
            <a:r>
              <a:rPr lang="it-IT" sz="2000" b="0" i="0" dirty="0">
                <a:solidFill>
                  <a:srgbClr val="535459"/>
                </a:solidFill>
                <a:effectLst/>
                <a:latin typeface="Charter Roman" panose="02040503050506020203" pitchFamily="18" charset="0"/>
              </a:rPr>
              <a:t>, che non contribuiscono certamente ad una crescita sana e serena.</a:t>
            </a:r>
          </a:p>
          <a:p>
            <a:r>
              <a:rPr lang="it-IT" sz="2000" dirty="0">
                <a:latin typeface="Charter Roman" panose="02040503050506020203" pitchFamily="18" charset="0"/>
              </a:rPr>
              <a:t/>
            </a:r>
            <a:br>
              <a:rPr lang="it-IT" sz="2000" dirty="0">
                <a:latin typeface="Charter Roman" panose="02040503050506020203" pitchFamily="18" charset="0"/>
              </a:rPr>
            </a:br>
            <a:endParaRPr lang="it-IT" sz="2000" dirty="0">
              <a:latin typeface="Charter Roman" panose="020405030505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6506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F1BC6E6D-F953-7B14-92F8-A3DBE0CCDBF2}"/>
              </a:ext>
            </a:extLst>
          </p:cNvPr>
          <p:cNvSpPr txBox="1"/>
          <p:nvPr/>
        </p:nvSpPr>
        <p:spPr>
          <a:xfrm>
            <a:off x="1545432" y="270351"/>
            <a:ext cx="8501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latin typeface="CHARTER ROMAN" panose="02040503050506020203" pitchFamily="18" charset="0"/>
              </a:rPr>
              <a:t>IL NOSTRO CASO CLINICO: P.S.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FCB62299-913B-E90F-C139-AE5A56038E96}"/>
              </a:ext>
            </a:extLst>
          </p:cNvPr>
          <p:cNvSpPr txBox="1"/>
          <p:nvPr/>
        </p:nvSpPr>
        <p:spPr>
          <a:xfrm>
            <a:off x="1159868" y="5335209"/>
            <a:ext cx="9272190" cy="1200329"/>
          </a:xfrm>
          <a:prstGeom prst="rect">
            <a:avLst/>
          </a:prstGeom>
          <a:solidFill>
            <a:srgbClr val="59A2AE">
              <a:alpha val="33012"/>
            </a:srgbClr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latin typeface="Charter Roman" panose="02040503050506020203" pitchFamily="18" charset="0"/>
              </a:rPr>
              <a:t>Pattern </a:t>
            </a:r>
            <a:r>
              <a:rPr lang="it-IT" b="1" dirty="0">
                <a:latin typeface="CHARTER ROMAN" panose="02040503050506020203" pitchFamily="18" charset="0"/>
              </a:rPr>
              <a:t>alimentare </a:t>
            </a:r>
            <a:r>
              <a:rPr lang="it-IT" dirty="0">
                <a:latin typeface="Charter Roman" panose="02040503050506020203" pitchFamily="18" charset="0"/>
              </a:rPr>
              <a:t>rilevato in corso di valutazione nutrizionale: Disturbo da alimentazione incontrollata, disordine alimentare in frequenza e abbinamento dei pasti.</a:t>
            </a:r>
          </a:p>
          <a:p>
            <a:r>
              <a:rPr lang="it-IT" b="1" dirty="0">
                <a:latin typeface="CHARTER ROMAN" panose="02040503050506020203" pitchFamily="18" charset="0"/>
              </a:rPr>
              <a:t>Storia del peso</a:t>
            </a:r>
            <a:r>
              <a:rPr lang="it-IT" dirty="0">
                <a:latin typeface="Charter Roman" panose="02040503050506020203" pitchFamily="18" charset="0"/>
              </a:rPr>
              <a:t>: affetta da Obesità fin dalla prima infanzia, 1° tentativo dietetico a 7 anni, innumerevoli tentativi dietetici non fruttuosi nel tempo. </a:t>
            </a:r>
          </a:p>
        </p:txBody>
      </p:sp>
      <p:pic>
        <p:nvPicPr>
          <p:cNvPr id="5122" name="Picture 2" descr="icona del sesso femminile e maschile. simbolo di uomini e donne. icona rosa  e blu di simbolo di genere 2326545 Arte vettoriale a Vecteezy">
            <a:extLst>
              <a:ext uri="{FF2B5EF4-FFF2-40B4-BE49-F238E27FC236}">
                <a16:creationId xmlns:a16="http://schemas.microsoft.com/office/drawing/2014/main" xmlns="" id="{29D3F419-C554-E262-37D6-708320DBF6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69" t="15804" r="55555" b="16249"/>
          <a:stretch/>
        </p:blipFill>
        <p:spPr bwMode="auto">
          <a:xfrm>
            <a:off x="238227" y="1087077"/>
            <a:ext cx="1006258" cy="18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EC8F52C3-D27C-17FA-DDD5-895C376A255C}"/>
              </a:ext>
            </a:extLst>
          </p:cNvPr>
          <p:cNvSpPr txBox="1"/>
          <p:nvPr/>
        </p:nvSpPr>
        <p:spPr>
          <a:xfrm>
            <a:off x="1369216" y="1327966"/>
            <a:ext cx="73937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latin typeface="Charter Roman" panose="02040503050506020203" pitchFamily="18" charset="0"/>
              </a:rPr>
              <a:t>Sesso: </a:t>
            </a:r>
            <a:r>
              <a:rPr lang="it-IT" sz="2000" dirty="0" err="1">
                <a:latin typeface="Charter Roman" panose="02040503050506020203" pitchFamily="18" charset="0"/>
              </a:rPr>
              <a:t>F</a:t>
            </a:r>
            <a:r>
              <a:rPr lang="it-IT" sz="2000" dirty="0">
                <a:latin typeface="Charter Roman" panose="02040503050506020203" pitchFamily="18" charset="0"/>
              </a:rPr>
              <a:t> </a:t>
            </a:r>
            <a:br>
              <a:rPr lang="it-IT" sz="2000" dirty="0">
                <a:latin typeface="Charter Roman" panose="02040503050506020203" pitchFamily="18" charset="0"/>
              </a:rPr>
            </a:br>
            <a:r>
              <a:rPr lang="it-IT" sz="2000" dirty="0">
                <a:latin typeface="Charter Roman" panose="02040503050506020203" pitchFamily="18" charset="0"/>
              </a:rPr>
              <a:t>Età 1° Accesso: 17 aa (2019)</a:t>
            </a:r>
          </a:p>
          <a:p>
            <a:r>
              <a:rPr lang="it-IT" dirty="0">
                <a:latin typeface="Charter Roman" panose="02040503050506020203" pitchFamily="18" charset="0"/>
              </a:rPr>
              <a:t>Parametri antropometrici iniziali: kg 124, 3, m 1,68, IMC 44 kg/m</a:t>
            </a:r>
            <a:r>
              <a:rPr lang="it-IT" baseline="30000" dirty="0">
                <a:latin typeface="Charter Roman" panose="02040503050506020203" pitchFamily="18" charset="0"/>
              </a:rPr>
              <a:t>2</a:t>
            </a:r>
            <a:endParaRPr lang="it-IT" dirty="0">
              <a:latin typeface="Charter Roman" panose="02040503050506020203" pitchFamily="18" charset="0"/>
            </a:endParaRPr>
          </a:p>
          <a:p>
            <a:r>
              <a:rPr lang="it-IT" dirty="0">
                <a:latin typeface="Charter Roman" panose="02040503050506020203" pitchFamily="18" charset="0"/>
              </a:rPr>
              <a:t>Anamnesi: PCOS, </a:t>
            </a:r>
            <a:r>
              <a:rPr lang="it-IT" dirty="0" err="1">
                <a:latin typeface="Charter Roman" panose="02040503050506020203" pitchFamily="18" charset="0"/>
              </a:rPr>
              <a:t>insulino</a:t>
            </a:r>
            <a:r>
              <a:rPr lang="it-IT" dirty="0">
                <a:latin typeface="Charter Roman" panose="02040503050506020203" pitchFamily="18" charset="0"/>
              </a:rPr>
              <a:t> resistenza.</a:t>
            </a:r>
          </a:p>
          <a:p>
            <a:endParaRPr lang="it-IT" sz="20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EE34700B-8AF5-7724-E1E7-523A7BC4F3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334" t="8088" r="5820"/>
          <a:stretch/>
        </p:blipFill>
        <p:spPr>
          <a:xfrm>
            <a:off x="8700994" y="1084021"/>
            <a:ext cx="3071353" cy="226112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82933AD3-AB6B-3F42-3947-4C552F9B1337}"/>
              </a:ext>
            </a:extLst>
          </p:cNvPr>
          <p:cNvSpPr txBox="1"/>
          <p:nvPr/>
        </p:nvSpPr>
        <p:spPr>
          <a:xfrm>
            <a:off x="2914650" y="2880216"/>
            <a:ext cx="52744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latin typeface="Charter Roman" panose="02040503050506020203" pitchFamily="18" charset="0"/>
              </a:rPr>
              <a:t>Richiesta: Intervento </a:t>
            </a:r>
            <a:r>
              <a:rPr lang="it-IT" sz="2800" b="1" dirty="0" err="1">
                <a:latin typeface="Charter Roman" panose="02040503050506020203" pitchFamily="18" charset="0"/>
              </a:rPr>
              <a:t>bariatrico</a:t>
            </a:r>
            <a:endParaRPr lang="it-IT" sz="2800" b="1" dirty="0">
              <a:latin typeface="Charter Roman" panose="02040503050506020203" pitchFamily="18" charset="0"/>
            </a:endParaRPr>
          </a:p>
        </p:txBody>
      </p:sp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xmlns="" id="{6EE4A6C3-3FE6-1131-472B-1886B67F8F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611321335"/>
              </p:ext>
            </p:extLst>
          </p:nvPr>
        </p:nvGraphicFramePr>
        <p:xfrm>
          <a:off x="1660524" y="3389373"/>
          <a:ext cx="8501062" cy="1945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466182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F1BC6E6D-F953-7B14-92F8-A3DBE0CCDBF2}"/>
              </a:ext>
            </a:extLst>
          </p:cNvPr>
          <p:cNvSpPr txBox="1"/>
          <p:nvPr/>
        </p:nvSpPr>
        <p:spPr>
          <a:xfrm>
            <a:off x="1845469" y="314325"/>
            <a:ext cx="8501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latin typeface="CHARTER ROMAN" panose="02040503050506020203" pitchFamily="18" charset="0"/>
              </a:rPr>
              <a:t>IL NOSTRO CASO CLINICO: P.S.</a:t>
            </a:r>
          </a:p>
        </p:txBody>
      </p:sp>
      <p:sp>
        <p:nvSpPr>
          <p:cNvPr id="4" name="Freccia destra 3">
            <a:extLst>
              <a:ext uri="{FF2B5EF4-FFF2-40B4-BE49-F238E27FC236}">
                <a16:creationId xmlns:a16="http://schemas.microsoft.com/office/drawing/2014/main" xmlns="" id="{3E01A522-B228-DC2D-BEDA-FF73D2C9A6CA}"/>
              </a:ext>
            </a:extLst>
          </p:cNvPr>
          <p:cNvSpPr/>
          <p:nvPr/>
        </p:nvSpPr>
        <p:spPr>
          <a:xfrm>
            <a:off x="718540" y="1478356"/>
            <a:ext cx="10526315" cy="104298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A4D283CA-0A33-5190-9DB7-6C7E477523A7}"/>
              </a:ext>
            </a:extLst>
          </p:cNvPr>
          <p:cNvSpPr txBox="1"/>
          <p:nvPr/>
        </p:nvSpPr>
        <p:spPr>
          <a:xfrm>
            <a:off x="1079308" y="3288264"/>
            <a:ext cx="288190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Charter Roman" panose="02040503050506020203" pitchFamily="18" charset="0"/>
              </a:rPr>
              <a:t>Posizionamento BIB, rimosso dopo 6 mesi senza alcun monitoraggio effettuato seppur contattata e nessun calo ponderale ottenuto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0106C2C3-BBFB-1F59-090D-7C62B4A0CD52}"/>
              </a:ext>
            </a:extLst>
          </p:cNvPr>
          <p:cNvSpPr txBox="1"/>
          <p:nvPr/>
        </p:nvSpPr>
        <p:spPr>
          <a:xfrm>
            <a:off x="1278731" y="2661699"/>
            <a:ext cx="1878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latin typeface="Charter Roman" panose="02040503050506020203" pitchFamily="18" charset="0"/>
              </a:rPr>
              <a:t>Novembre 2019</a:t>
            </a:r>
            <a:endParaRPr lang="it-IT" b="1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2CF7EF64-8854-4D94-BEBF-0132251661A0}"/>
              </a:ext>
            </a:extLst>
          </p:cNvPr>
          <p:cNvSpPr txBox="1"/>
          <p:nvPr/>
        </p:nvSpPr>
        <p:spPr>
          <a:xfrm>
            <a:off x="5203326" y="2661699"/>
            <a:ext cx="15567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latin typeface="Charter Roman" panose="02040503050506020203" pitchFamily="18" charset="0"/>
              </a:rPr>
              <a:t>Maggio 2020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F25B0C77-E6C7-00B8-9BE6-1DD37EE4B38A}"/>
              </a:ext>
            </a:extLst>
          </p:cNvPr>
          <p:cNvSpPr txBox="1"/>
          <p:nvPr/>
        </p:nvSpPr>
        <p:spPr>
          <a:xfrm>
            <a:off x="4986931" y="3284038"/>
            <a:ext cx="23568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Charter Roman" panose="02040503050506020203" pitchFamily="18" charset="0"/>
              </a:rPr>
              <a:t>Rivalutazione </a:t>
            </a:r>
            <a:r>
              <a:rPr lang="it-IT" dirty="0" err="1">
                <a:latin typeface="Charter Roman" panose="02040503050506020203" pitchFamily="18" charset="0"/>
              </a:rPr>
              <a:t>bariatrica</a:t>
            </a:r>
            <a:r>
              <a:rPr lang="it-IT" dirty="0">
                <a:latin typeface="Charter Roman" panose="02040503050506020203" pitchFamily="18" charset="0"/>
              </a:rPr>
              <a:t>, indicato intervento previa nuova valutazione multidisciplinare</a:t>
            </a:r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AF52D3BE-7D3E-767D-D291-2ABC5CE7D2DD}"/>
              </a:ext>
            </a:extLst>
          </p:cNvPr>
          <p:cNvSpPr txBox="1"/>
          <p:nvPr/>
        </p:nvSpPr>
        <p:spPr>
          <a:xfrm>
            <a:off x="8365331" y="2678932"/>
            <a:ext cx="18073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latin typeface="Charter Roman" panose="02040503050506020203" pitchFamily="18" charset="0"/>
              </a:rPr>
              <a:t>Gennaio 2022</a:t>
            </a:r>
            <a:endParaRPr lang="it-IT" b="1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6307DC86-A0E4-B6EF-E1B2-B6FC82276CBA}"/>
              </a:ext>
            </a:extLst>
          </p:cNvPr>
          <p:cNvSpPr txBox="1"/>
          <p:nvPr/>
        </p:nvSpPr>
        <p:spPr>
          <a:xfrm>
            <a:off x="7937299" y="3284037"/>
            <a:ext cx="31503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Charter Roman" panose="02040503050506020203" pitchFamily="18" charset="0"/>
              </a:rPr>
              <a:t>Nuova rivalutazione </a:t>
            </a:r>
            <a:r>
              <a:rPr lang="it-IT" dirty="0" err="1">
                <a:latin typeface="Charter Roman" panose="02040503050506020203" pitchFamily="18" charset="0"/>
              </a:rPr>
              <a:t>bariatrica</a:t>
            </a:r>
            <a:r>
              <a:rPr lang="it-IT" dirty="0">
                <a:latin typeface="Charter Roman" panose="02040503050506020203" pitchFamily="18" charset="0"/>
              </a:rPr>
              <a:t> in seguito a mancata osservazione delle indicazioni precedentemente fornite, indicato nuovamente percorso multidisciplinare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35424F8B-E2D2-317B-204A-D64FF9E7925D}"/>
              </a:ext>
            </a:extLst>
          </p:cNvPr>
          <p:cNvSpPr txBox="1"/>
          <p:nvPr/>
        </p:nvSpPr>
        <p:spPr>
          <a:xfrm>
            <a:off x="7937300" y="5232910"/>
            <a:ext cx="29069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  <a:latin typeface="Charter Roman" panose="02040503050506020203" pitchFamily="18" charset="0"/>
              </a:rPr>
              <a:t>Parametri antropometrici:</a:t>
            </a:r>
            <a:br>
              <a:rPr lang="it-IT" b="1" dirty="0">
                <a:solidFill>
                  <a:srgbClr val="FF0000"/>
                </a:solidFill>
                <a:latin typeface="Charter Roman" panose="02040503050506020203" pitchFamily="18" charset="0"/>
              </a:rPr>
            </a:br>
            <a:r>
              <a:rPr lang="it-IT" b="1" dirty="0">
                <a:solidFill>
                  <a:srgbClr val="FF0000"/>
                </a:solidFill>
                <a:latin typeface="Charter Roman" panose="02040503050506020203" pitchFamily="18" charset="0"/>
              </a:rPr>
              <a:t>135 kg, IMC 48</a:t>
            </a:r>
          </a:p>
          <a:p>
            <a:pPr algn="ctr"/>
            <a:r>
              <a:rPr lang="it-IT" b="1" dirty="0">
                <a:solidFill>
                  <a:srgbClr val="FF0000"/>
                </a:solidFill>
                <a:latin typeface="Charter Roman" panose="02040503050506020203" pitchFamily="18" charset="0"/>
              </a:rPr>
              <a:t>Peso più alto raggiunto nella vita!</a:t>
            </a:r>
          </a:p>
        </p:txBody>
      </p:sp>
      <p:pic>
        <p:nvPicPr>
          <p:cNvPr id="6146" name="Picture 2" descr="The Gastric Balloon - Irmet Hospital International">
            <a:extLst>
              <a:ext uri="{FF2B5EF4-FFF2-40B4-BE49-F238E27FC236}">
                <a16:creationId xmlns:a16="http://schemas.microsoft.com/office/drawing/2014/main" xmlns="" id="{FE533A63-8D8E-9F4F-BC07-0F415EA052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84" t="7633" r="13195" b="8501"/>
          <a:stretch/>
        </p:blipFill>
        <p:spPr bwMode="auto">
          <a:xfrm>
            <a:off x="1505013" y="5073577"/>
            <a:ext cx="1426242" cy="16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tetoscopio sulle informazioni del paziente">
            <a:extLst>
              <a:ext uri="{FF2B5EF4-FFF2-40B4-BE49-F238E27FC236}">
                <a16:creationId xmlns:a16="http://schemas.microsoft.com/office/drawing/2014/main" xmlns="" id="{004F1FCF-8611-6D14-4A29-71274EC4F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6931" y="5180198"/>
            <a:ext cx="2206625" cy="147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6032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F1BC6E6D-F953-7B14-92F8-A3DBE0CCDBF2}"/>
              </a:ext>
            </a:extLst>
          </p:cNvPr>
          <p:cNvSpPr txBox="1"/>
          <p:nvPr/>
        </p:nvSpPr>
        <p:spPr>
          <a:xfrm>
            <a:off x="1845469" y="314325"/>
            <a:ext cx="8501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latin typeface="CHARTER ROMAN" panose="02040503050506020203" pitchFamily="18" charset="0"/>
              </a:rPr>
              <a:t>IL NOSTRO CASO CLINICO: P.S.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FCB62299-913B-E90F-C139-AE5A56038E96}"/>
              </a:ext>
            </a:extLst>
          </p:cNvPr>
          <p:cNvSpPr txBox="1"/>
          <p:nvPr/>
        </p:nvSpPr>
        <p:spPr>
          <a:xfrm>
            <a:off x="780693" y="3623062"/>
            <a:ext cx="6692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Charter Roman" panose="02040503050506020203" pitchFamily="18" charset="0"/>
              </a:rPr>
              <a:t>«Colpiva lo sguardo </a:t>
            </a:r>
            <a:r>
              <a:rPr lang="it-IT" sz="2000" b="1" dirty="0">
                <a:latin typeface="Charter Roman" panose="02040503050506020203" pitchFamily="18" charset="0"/>
              </a:rPr>
              <a:t>spento</a:t>
            </a:r>
            <a:r>
              <a:rPr lang="it-IT" sz="2000" dirty="0">
                <a:latin typeface="Charter Roman" panose="02040503050506020203" pitchFamily="18" charset="0"/>
              </a:rPr>
              <a:t>, mimica facciale improntata alla tristezza, trascinava il suo corpo come se non fosse suo, tono di voce atonale e monocorde, non esprimeva né emozioni né affetti. La </a:t>
            </a:r>
            <a:r>
              <a:rPr lang="it-IT" sz="2000" dirty="0" err="1">
                <a:latin typeface="Charter Roman" panose="02040503050506020203" pitchFamily="18" charset="0"/>
              </a:rPr>
              <a:t>lamentosità</a:t>
            </a:r>
            <a:r>
              <a:rPr lang="it-IT" sz="2000" dirty="0">
                <a:latin typeface="Charter Roman" panose="02040503050506020203" pitchFamily="18" charset="0"/>
              </a:rPr>
              <a:t> rabbiosa era l’unica modalità che usava per entrare in rapporto con la psicologa. L’</a:t>
            </a:r>
            <a:r>
              <a:rPr lang="it-IT" sz="2000" b="1" dirty="0">
                <a:latin typeface="Charter Roman" panose="02040503050506020203" pitchFamily="18" charset="0"/>
              </a:rPr>
              <a:t>aggancio </a:t>
            </a:r>
            <a:r>
              <a:rPr lang="it-IT" sz="2000" dirty="0">
                <a:latin typeface="Charter Roman" panose="02040503050506020203" pitchFamily="18" charset="0"/>
              </a:rPr>
              <a:t>con la psicologa e la nuova dietista alla quale era stata affidata si rilevavano </a:t>
            </a:r>
            <a:r>
              <a:rPr lang="it-IT" sz="2000" b="1" dirty="0">
                <a:latin typeface="Charter Roman" panose="02040503050506020203" pitchFamily="18" charset="0"/>
              </a:rPr>
              <a:t>complicate</a:t>
            </a:r>
            <a:r>
              <a:rPr lang="it-IT" sz="2000" dirty="0">
                <a:latin typeface="Charter Roman" panose="02040503050506020203" pitchFamily="18" charset="0"/>
              </a:rPr>
              <a:t>»</a:t>
            </a:r>
          </a:p>
        </p:txBody>
      </p:sp>
      <p:pic>
        <p:nvPicPr>
          <p:cNvPr id="5" name="Immagine 4" descr="Immagine che contiene disegno, dipinto, schizzo, Viso umano&#10;&#10;Descrizione generata automaticamente">
            <a:extLst>
              <a:ext uri="{FF2B5EF4-FFF2-40B4-BE49-F238E27FC236}">
                <a16:creationId xmlns:a16="http://schemas.microsoft.com/office/drawing/2014/main" xmlns="" id="{9E8B9925-8AFF-61B6-6921-871E56FE8B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08" r="2869" b="4583"/>
          <a:stretch/>
        </p:blipFill>
        <p:spPr>
          <a:xfrm>
            <a:off x="7902768" y="1186471"/>
            <a:ext cx="3736905" cy="547674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14AC3C66-9BA5-3349-8869-E3CA57989811}"/>
              </a:ext>
            </a:extLst>
          </p:cNvPr>
          <p:cNvSpPr txBox="1"/>
          <p:nvPr/>
        </p:nvSpPr>
        <p:spPr>
          <a:xfrm>
            <a:off x="1510959" y="1291725"/>
            <a:ext cx="34896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latin typeface="Charter Roman" panose="02040503050506020203" pitchFamily="18" charset="0"/>
              </a:rPr>
              <a:t>Funzionamento psichico</a:t>
            </a:r>
            <a:endParaRPr lang="it-IT" sz="24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600D230C-F0B3-E576-1CE6-3B2823EFEC3A}"/>
              </a:ext>
            </a:extLst>
          </p:cNvPr>
          <p:cNvSpPr txBox="1"/>
          <p:nvPr/>
        </p:nvSpPr>
        <p:spPr>
          <a:xfrm>
            <a:off x="2420779" y="2071200"/>
            <a:ext cx="4594384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sz="2000" b="1" dirty="0">
                <a:latin typeface="Charter Roman" panose="02040503050506020203" pitchFamily="18" charset="0"/>
              </a:rPr>
              <a:t>Premessa: la pz proveniva da tentativi non continuativi e interruzioni volontarie di percorsi</a:t>
            </a:r>
            <a:endParaRPr lang="it-IT" sz="2000" b="1" dirty="0"/>
          </a:p>
        </p:txBody>
      </p:sp>
      <p:pic>
        <p:nvPicPr>
          <p:cNvPr id="7170" name="Picture 2" descr="Immagini di Simbolo Attenzione - Download gratuiti su Freepik">
            <a:extLst>
              <a:ext uri="{FF2B5EF4-FFF2-40B4-BE49-F238E27FC236}">
                <a16:creationId xmlns:a16="http://schemas.microsoft.com/office/drawing/2014/main" xmlns="" id="{CB85DC4F-50DB-92D3-2DDA-D1C46E87A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53" t="15804" r="11042" b="-1"/>
          <a:stretch/>
        </p:blipFill>
        <p:spPr bwMode="auto">
          <a:xfrm>
            <a:off x="917941" y="1961349"/>
            <a:ext cx="1396634" cy="153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6393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F1BC6E6D-F953-7B14-92F8-A3DBE0CCDBF2}"/>
              </a:ext>
            </a:extLst>
          </p:cNvPr>
          <p:cNvSpPr txBox="1"/>
          <p:nvPr/>
        </p:nvSpPr>
        <p:spPr>
          <a:xfrm>
            <a:off x="1845469" y="314325"/>
            <a:ext cx="8501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latin typeface="CHARTER ROMAN" panose="02040503050506020203" pitchFamily="18" charset="0"/>
              </a:rPr>
              <a:t>IL NOSTRO CASO CLINICO: P.S.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FCB62299-913B-E90F-C139-AE5A56038E96}"/>
              </a:ext>
            </a:extLst>
          </p:cNvPr>
          <p:cNvSpPr txBox="1"/>
          <p:nvPr/>
        </p:nvSpPr>
        <p:spPr>
          <a:xfrm>
            <a:off x="565546" y="1709768"/>
            <a:ext cx="52780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Charter Roman" panose="02040503050506020203" pitchFamily="18" charset="0"/>
              </a:rPr>
              <a:t>1° PUNTO DI SVOLTA DEL PERCORSO PSICODIAGNOSTICO </a:t>
            </a:r>
            <a:r>
              <a:rPr lang="it-IT" dirty="0">
                <a:latin typeface="Charter Roman" panose="02040503050506020203" pitchFamily="18" charset="0"/>
              </a:rPr>
              <a:t>è stato l’incontro </a:t>
            </a:r>
            <a:r>
              <a:rPr lang="it-IT" b="1" dirty="0">
                <a:latin typeface="Charter Roman" panose="02040503050506020203" pitchFamily="18" charset="0"/>
              </a:rPr>
              <a:t>congiunto </a:t>
            </a:r>
            <a:r>
              <a:rPr lang="it-IT" dirty="0">
                <a:latin typeface="Charter Roman" panose="02040503050506020203" pitchFamily="18" charset="0"/>
              </a:rPr>
              <a:t>della pz coi genitori: il padre presentava un Disturbo bipolare, la madre anch’ella affetta da Obesità, di professione poliziotta, seguivano da 6 anni uno psicoterapeuta. </a:t>
            </a:r>
            <a:br>
              <a:rPr lang="it-IT" dirty="0">
                <a:latin typeface="Charter Roman" panose="02040503050506020203" pitchFamily="18" charset="0"/>
              </a:rPr>
            </a:br>
            <a:r>
              <a:rPr lang="it-IT" dirty="0">
                <a:latin typeface="Charter Roman" panose="02040503050506020203" pitchFamily="18" charset="0"/>
              </a:rPr>
              <a:t>Stile di comunicazione interpersonale essenziale, le parole usate erano portatrici di </a:t>
            </a:r>
            <a:r>
              <a:rPr lang="it-IT" b="1" dirty="0">
                <a:latin typeface="Charter Roman" panose="02040503050506020203" pitchFamily="18" charset="0"/>
              </a:rPr>
              <a:t>rabbia</a:t>
            </a:r>
            <a:r>
              <a:rPr lang="it-IT" dirty="0">
                <a:latin typeface="Charter Roman" panose="02040503050506020203" pitchFamily="18" charset="0"/>
              </a:rPr>
              <a:t> e dolorosa </a:t>
            </a:r>
            <a:r>
              <a:rPr lang="it-IT" b="1" dirty="0">
                <a:latin typeface="Charter Roman" panose="02040503050506020203" pitchFamily="18" charset="0"/>
              </a:rPr>
              <a:t>impotenza</a:t>
            </a:r>
            <a:r>
              <a:rPr lang="it-IT" dirty="0">
                <a:latin typeface="Charter Roman" panose="02040503050506020203" pitchFamily="18" charset="0"/>
              </a:rPr>
              <a:t>. </a:t>
            </a:r>
            <a:br>
              <a:rPr lang="it-IT" dirty="0">
                <a:latin typeface="Charter Roman" panose="02040503050506020203" pitchFamily="18" charset="0"/>
              </a:rPr>
            </a:br>
            <a:r>
              <a:rPr lang="it-IT" dirty="0">
                <a:latin typeface="Charter Roman" panose="02040503050506020203" pitchFamily="18" charset="0"/>
              </a:rPr>
              <a:t/>
            </a:r>
            <a:br>
              <a:rPr lang="it-IT" dirty="0">
                <a:latin typeface="Charter Roman" panose="02040503050506020203" pitchFamily="18" charset="0"/>
              </a:rPr>
            </a:br>
            <a:r>
              <a:rPr lang="it-IT" b="1" dirty="0">
                <a:latin typeface="Charter Roman" panose="02040503050506020203" pitchFamily="18" charset="0"/>
              </a:rPr>
              <a:t>Funzionamento del sistema familiare</a:t>
            </a:r>
            <a:r>
              <a:rPr lang="it-IT" dirty="0">
                <a:latin typeface="Charter Roman" panose="02040503050506020203" pitchFamily="18" charset="0"/>
              </a:rPr>
              <a:t>: invischiamento, iperprotettività, emotività e </a:t>
            </a:r>
            <a:r>
              <a:rPr lang="it-IT" dirty="0" err="1">
                <a:latin typeface="Charter Roman" panose="02040503050506020203" pitchFamily="18" charset="0"/>
              </a:rPr>
              <a:t>conflittività</a:t>
            </a:r>
            <a:r>
              <a:rPr lang="it-IT" dirty="0">
                <a:latin typeface="Charter Roman" panose="02040503050506020203" pitchFamily="18" charset="0"/>
              </a:rPr>
              <a:t> inespresse. </a:t>
            </a:r>
            <a:br>
              <a:rPr lang="it-IT" dirty="0">
                <a:latin typeface="Charter Roman" panose="02040503050506020203" pitchFamily="18" charset="0"/>
              </a:rPr>
            </a:br>
            <a:r>
              <a:rPr lang="it-IT" dirty="0">
                <a:latin typeface="Charter Roman" panose="02040503050506020203" pitchFamily="18" charset="0"/>
              </a:rPr>
              <a:t>L’ attenzione era dominata da 2 malattie: </a:t>
            </a:r>
            <a:br>
              <a:rPr lang="it-IT" dirty="0">
                <a:latin typeface="Charter Roman" panose="02040503050506020203" pitchFamily="18" charset="0"/>
              </a:rPr>
            </a:br>
            <a:r>
              <a:rPr lang="it-IT" dirty="0">
                <a:latin typeface="Charter Roman" panose="02040503050506020203" pitchFamily="18" charset="0"/>
              </a:rPr>
              <a:t>- il Disturbo bipolare del padre  </a:t>
            </a:r>
            <a:br>
              <a:rPr lang="it-IT" dirty="0">
                <a:latin typeface="Charter Roman" panose="02040503050506020203" pitchFamily="18" charset="0"/>
              </a:rPr>
            </a:br>
            <a:r>
              <a:rPr lang="it-IT" dirty="0">
                <a:latin typeface="Charter Roman" panose="02040503050506020203" pitchFamily="18" charset="0"/>
              </a:rPr>
              <a:t>- l’Obesità della quale era affetta la pz </a:t>
            </a:r>
          </a:p>
        </p:txBody>
      </p:sp>
      <p:pic>
        <p:nvPicPr>
          <p:cNvPr id="8196" name="Picture 4" descr="Terapia familiare| Padova| Centro di psicoterapia InterattivaMente">
            <a:extLst>
              <a:ext uri="{FF2B5EF4-FFF2-40B4-BE49-F238E27FC236}">
                <a16:creationId xmlns:a16="http://schemas.microsoft.com/office/drawing/2014/main" xmlns="" id="{BB7909A7-E00E-6590-CD73-BA76A0417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62076"/>
            <a:ext cx="5920986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Paura di cambiare lavoro? Leggi questa storia">
            <a:extLst>
              <a:ext uri="{FF2B5EF4-FFF2-40B4-BE49-F238E27FC236}">
                <a16:creationId xmlns:a16="http://schemas.microsoft.com/office/drawing/2014/main" xmlns="" id="{AAD221DF-AEF8-07D6-9784-9841F6444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5112" y="4250236"/>
            <a:ext cx="4679755" cy="233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4921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01029424-E70B-F978-F7A9-800C35692376}"/>
              </a:ext>
            </a:extLst>
          </p:cNvPr>
          <p:cNvSpPr txBox="1"/>
          <p:nvPr/>
        </p:nvSpPr>
        <p:spPr>
          <a:xfrm>
            <a:off x="599629" y="4528364"/>
            <a:ext cx="7031335" cy="19389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Charter Roman" panose="02040503050506020203" pitchFamily="18" charset="0"/>
              </a:rPr>
              <a:t>INIZIA L’INGAGGIO RELAZIONALE CON LA PSICOLOGA E LA DIETISTA: </a:t>
            </a:r>
            <a:r>
              <a:rPr lang="it-IT" sz="2400" b="1" dirty="0" err="1">
                <a:latin typeface="Charter Roman" panose="02040503050506020203" pitchFamily="18" charset="0"/>
              </a:rPr>
              <a:t>DALL’IMMOBILITà</a:t>
            </a:r>
            <a:r>
              <a:rPr lang="it-IT" sz="2400" b="1" dirty="0">
                <a:latin typeface="Charter Roman" panose="02040503050506020203" pitchFamily="18" charset="0"/>
              </a:rPr>
              <a:t> INTRAPSICHICA ED INTERPERSONALE SI PASSA AD UN GRADUALE MOVIMENTO DI EMOZIONI, SENSAZIONI, PENSIERI.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CD379ACF-3C42-10E9-9C5A-F4009257B901}"/>
              </a:ext>
            </a:extLst>
          </p:cNvPr>
          <p:cNvSpPr txBox="1"/>
          <p:nvPr/>
        </p:nvSpPr>
        <p:spPr>
          <a:xfrm>
            <a:off x="4919860" y="1100136"/>
            <a:ext cx="6638728" cy="1015663"/>
          </a:xfrm>
          <a:prstGeom prst="rect">
            <a:avLst/>
          </a:prstGeom>
          <a:solidFill>
            <a:srgbClr val="00A13D">
              <a:alpha val="19000"/>
            </a:srgbClr>
          </a:solidFill>
        </p:spPr>
        <p:txBody>
          <a:bodyPr wrap="square">
            <a:spAutoFit/>
          </a:bodyPr>
          <a:lstStyle/>
          <a:p>
            <a:r>
              <a:rPr lang="it-IT" sz="2000" dirty="0">
                <a:latin typeface="Charter Roman" panose="02040503050506020203" pitchFamily="18" charset="0"/>
              </a:rPr>
              <a:t>L’</a:t>
            </a:r>
            <a:r>
              <a:rPr lang="it-IT" sz="2000" b="1" dirty="0">
                <a:latin typeface="Charter Roman" panose="02040503050506020203" pitchFamily="18" charset="0"/>
              </a:rPr>
              <a:t>Obesità</a:t>
            </a:r>
            <a:r>
              <a:rPr lang="it-IT" sz="2000" dirty="0">
                <a:latin typeface="Charter Roman" panose="02040503050506020203" pitchFamily="18" charset="0"/>
              </a:rPr>
              <a:t> della pz era funzionale al mantenimento dell’omeostasi familiare: in particolare rispecchiava una ipersaturazione di spazi e di tempi.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2B7FFC05-5CFD-9E68-644B-644F19FB162A}"/>
              </a:ext>
            </a:extLst>
          </p:cNvPr>
          <p:cNvSpPr txBox="1"/>
          <p:nvPr/>
        </p:nvSpPr>
        <p:spPr>
          <a:xfrm>
            <a:off x="4919860" y="2673000"/>
            <a:ext cx="6538715" cy="1015663"/>
          </a:xfrm>
          <a:prstGeom prst="rect">
            <a:avLst/>
          </a:prstGeom>
          <a:solidFill>
            <a:srgbClr val="FF3F01">
              <a:alpha val="26192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latin typeface="Charter Roman" panose="02040503050506020203" pitchFamily="18" charset="0"/>
              </a:rPr>
              <a:t>In seduta la pz scoppia a piangere: quel pianto da anni represso sarà il primo movimento di rottura di barriere difensive verso il cambiamento.  </a:t>
            </a:r>
          </a:p>
        </p:txBody>
      </p:sp>
      <p:pic>
        <p:nvPicPr>
          <p:cNvPr id="10242" name="Picture 2" descr="famiglia-felice – raccontare e riflettere">
            <a:extLst>
              <a:ext uri="{FF2B5EF4-FFF2-40B4-BE49-F238E27FC236}">
                <a16:creationId xmlns:a16="http://schemas.microsoft.com/office/drawing/2014/main" xmlns="" id="{CE6652C0-10A1-7A4A-24E2-467CBCA37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425" y="642936"/>
            <a:ext cx="3500041" cy="350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rimo piano sul team di operatori sanitari">
            <a:extLst>
              <a:ext uri="{FF2B5EF4-FFF2-40B4-BE49-F238E27FC236}">
                <a16:creationId xmlns:a16="http://schemas.microsoft.com/office/drawing/2014/main" xmlns="" id="{C2604521-C282-40D1-7520-7445C565C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8536" y="4142977"/>
            <a:ext cx="3823429" cy="254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172160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484</TotalTime>
  <Words>781</Words>
  <Application>Microsoft Macintosh PowerPoint</Application>
  <PresentationFormat>Personalizzato</PresentationFormat>
  <Paragraphs>68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RetrospectVTI</vt:lpstr>
      <vt:lpstr>Obesità, adolescenza, intervento bariatrico: la scoperta del piacere corporeo e sessuale.  Un caso clinico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Grazie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Windows User</cp:lastModifiedBy>
  <cp:revision>38</cp:revision>
  <dcterms:created xsi:type="dcterms:W3CDTF">2022-02-27T17:36:31Z</dcterms:created>
  <dcterms:modified xsi:type="dcterms:W3CDTF">2024-03-11T15:51:54Z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